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7"/>
  </p:notesMasterIdLst>
  <p:sldIdLst>
    <p:sldId id="2145708137" r:id="rId2"/>
    <p:sldId id="2145708119" r:id="rId3"/>
    <p:sldId id="2145708131" r:id="rId4"/>
    <p:sldId id="526" r:id="rId5"/>
    <p:sldId id="2145708138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92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036782-FF74-4BB6-B0F4-0C409E345027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BC5E3C-2B18-4FB5-A15F-1844DA49C5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5704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Espace réservé de l'image des diapositives 1">
            <a:extLst>
              <a:ext uri="{FF2B5EF4-FFF2-40B4-BE49-F238E27FC236}">
                <a16:creationId xmlns:a16="http://schemas.microsoft.com/office/drawing/2014/main" id="{FE5DF8F5-B7E6-B0C2-90E8-869895294B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2" name="Espace réservé des notes 2">
            <a:extLst>
              <a:ext uri="{FF2B5EF4-FFF2-40B4-BE49-F238E27FC236}">
                <a16:creationId xmlns:a16="http://schemas.microsoft.com/office/drawing/2014/main" id="{67AA8DD2-E562-3A1E-AF50-3B7D141DCE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66563" name="Espace réservé du numéro de diapositive 3">
            <a:extLst>
              <a:ext uri="{FF2B5EF4-FFF2-40B4-BE49-F238E27FC236}">
                <a16:creationId xmlns:a16="http://schemas.microsoft.com/office/drawing/2014/main" id="{6A2465FD-3AEF-30A3-DCB9-FEFBF58017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7235C9C-9A08-294E-9843-7B13633AA522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7075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9C51EB3-B367-4B4C-A440-2CDD1EEBAD99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93390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D0F088-0501-446E-BAFE-C11131DCAD21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4280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312B23B-E037-461D-FF23-5E95E27606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E3C5C5-D283-2994-1C1A-33EE10599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6325" y="5991226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143E5F-2D08-F95E-05BC-489D1E7F4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3FA22-B143-B142-8EED-C6405B48AF7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63708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C7AF68-B537-0804-7640-F5AAC07FC0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0EFAC3-A992-6494-1928-C9A4E42AC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19F702-4DB3-88EF-8872-7AEF6933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75F2D-C7D5-FB4D-978C-C62E088ED62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81328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1E6284-F4DF-BD66-7548-867B181911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04454C-ADCE-0912-B8B6-A446898CD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A4F73F-D254-85DE-B56B-5DF141848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4D658-DA18-C348-8C27-7B359B5016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56105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w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2"/>
            <a:ext cx="10972800" cy="845907"/>
          </a:xfrm>
          <a:prstGeom prst="rect">
            <a:avLst/>
          </a:prstGeom>
        </p:spPr>
        <p:txBody>
          <a:bodyPr lIns="91407" tIns="45704" rIns="91407" bIns="45704"/>
          <a:lstStyle>
            <a:lvl1pPr algn="l">
              <a:defRPr sz="3200">
                <a:solidFill>
                  <a:srgbClr val="414042"/>
                </a:solidFill>
                <a:effectLst/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2"/>
            <a:ext cx="10972800" cy="4906963"/>
          </a:xfrm>
          <a:prstGeom prst="rect">
            <a:avLst/>
          </a:prstGeom>
        </p:spPr>
        <p:txBody>
          <a:bodyPr lIns="91407" tIns="45704" rIns="91407" bIns="45704"/>
          <a:lstStyle>
            <a:lvl1pPr>
              <a:spcBef>
                <a:spcPts val="0"/>
              </a:spcBef>
              <a:spcAft>
                <a:spcPts val="300"/>
              </a:spcAft>
              <a:defRPr sz="2400">
                <a:latin typeface="Arial"/>
                <a:cs typeface="Arial"/>
              </a:defRPr>
            </a:lvl1pPr>
            <a:lvl2pPr>
              <a:spcBef>
                <a:spcPts val="0"/>
              </a:spcBef>
              <a:spcAft>
                <a:spcPts val="300"/>
              </a:spcAft>
              <a:defRPr sz="2200">
                <a:latin typeface="Arial"/>
                <a:cs typeface="Arial"/>
              </a:defRPr>
            </a:lvl2pPr>
            <a:lvl3pPr>
              <a:spcBef>
                <a:spcPts val="0"/>
              </a:spcBef>
              <a:spcAft>
                <a:spcPts val="300"/>
              </a:spcAft>
              <a:defRPr sz="2000"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8940800" y="3505200"/>
            <a:ext cx="2459789" cy="2743200"/>
          </a:xfrm>
          <a:prstGeom prst="rect">
            <a:avLst/>
          </a:prstGeom>
        </p:spPr>
        <p:txBody>
          <a:bodyPr lIns="91429" tIns="45714" rIns="91429" bIns="45714"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1065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2"/>
            <a:ext cx="10972800" cy="845907"/>
          </a:xfrm>
          <a:prstGeom prst="rect">
            <a:avLst/>
          </a:prstGeom>
        </p:spPr>
        <p:txBody>
          <a:bodyPr lIns="91407" tIns="45704" rIns="91407" bIns="45704"/>
          <a:lstStyle>
            <a:lvl1pPr algn="l">
              <a:defRPr sz="3200">
                <a:solidFill>
                  <a:srgbClr val="414042"/>
                </a:solidFill>
                <a:effectLst/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84617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2"/>
            <a:ext cx="10972800" cy="845907"/>
          </a:xfrm>
          <a:prstGeom prst="rect">
            <a:avLst/>
          </a:prstGeom>
        </p:spPr>
        <p:txBody>
          <a:bodyPr lIns="91407" tIns="45704" rIns="91407" bIns="45704"/>
          <a:lstStyle>
            <a:lvl1pPr algn="l">
              <a:defRPr sz="3200">
                <a:solidFill>
                  <a:srgbClr val="414042"/>
                </a:solidFill>
                <a:effectLst/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2"/>
            <a:ext cx="10972800" cy="4906963"/>
          </a:xfrm>
          <a:prstGeom prst="rect">
            <a:avLst/>
          </a:prstGeom>
        </p:spPr>
        <p:txBody>
          <a:bodyPr lIns="91407" tIns="45704" rIns="91407" bIns="45704"/>
          <a:lstStyle>
            <a:lvl1pPr>
              <a:spcBef>
                <a:spcPts val="0"/>
              </a:spcBef>
              <a:spcAft>
                <a:spcPts val="300"/>
              </a:spcAft>
              <a:defRPr sz="2400">
                <a:latin typeface="Arial"/>
                <a:cs typeface="Arial"/>
              </a:defRPr>
            </a:lvl1pPr>
            <a:lvl2pPr>
              <a:spcBef>
                <a:spcPts val="0"/>
              </a:spcBef>
              <a:spcAft>
                <a:spcPts val="300"/>
              </a:spcAft>
              <a:defRPr sz="2200">
                <a:latin typeface="Arial"/>
                <a:cs typeface="Arial"/>
              </a:defRPr>
            </a:lvl2pPr>
            <a:lvl3pPr>
              <a:spcBef>
                <a:spcPts val="0"/>
              </a:spcBef>
              <a:spcAft>
                <a:spcPts val="300"/>
              </a:spcAft>
              <a:defRPr sz="2000"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47184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15463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Modifier le style des sous-titres du masque</a:t>
            </a:r>
          </a:p>
        </p:txBody>
      </p:sp>
      <p:pic>
        <p:nvPicPr>
          <p:cNvPr id="6" name="Image 5" descr="Une image contenant texte, ligne, diagramme, Police&#10;&#10;Description générée automatiquement">
            <a:extLst>
              <a:ext uri="{FF2B5EF4-FFF2-40B4-BE49-F238E27FC236}">
                <a16:creationId xmlns:a16="http://schemas.microsoft.com/office/drawing/2014/main" id="{D15CB93A-D47C-8059-736C-514BC4B50A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192000" cy="55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6150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CA0AF19-08D3-3B8F-D04D-EA1BCEB77DD3}"/>
              </a:ext>
            </a:extLst>
          </p:cNvPr>
          <p:cNvSpPr/>
          <p:nvPr userDrawn="1"/>
        </p:nvSpPr>
        <p:spPr>
          <a:xfrm>
            <a:off x="0" y="0"/>
            <a:ext cx="12192000" cy="11255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7F76F8F6-7845-096E-4905-F6CB6D1123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50532-575A-C943-AF42-F7C1547460DE}" type="datetimeFigureOut">
              <a:rPr lang="fr-FR"/>
              <a:pPr>
                <a:defRPr/>
              </a:pPr>
              <a:t>08/04/2024</a:t>
            </a:fld>
            <a:endParaRPr 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13598395-515D-459A-C1A3-C7598E914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E6E979B0-E324-1C2E-D33C-65C73B49E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E3813-5404-AA45-ADBF-08745A3D63C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32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13976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0C0C81-07C3-7F45-7944-D69CEEA58F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313A19-EB13-7DA3-A3A0-6C28C91F8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84FB8C-DC23-3B4B-5C6A-0520C94AA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AE8DE-0CD2-F149-BA93-3094F92C65D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89018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C7189F83-4367-9CAD-3459-F8C2278FFC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503F80C9-446C-04E7-0FC0-B4A2EC67B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1677B028-AA0F-0D78-71C9-0A32797CF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D54F9-DC2D-B64A-8464-163CEC8DA2D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10234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1D4E58D3-AFB9-869F-CAF8-FC766DCE64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9E99A0C7-8653-2D7C-CA72-D1A1EFBD3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6E0690ED-BBAC-EBEF-EC7F-9A3864A69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F1812-63E4-C040-8A25-BE30A867D69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2447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C97355D4-B676-4432-139B-4AB4003E35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7524B532-4DBC-9230-6ECC-5ED0411DB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8DDE054B-21AF-526E-427F-3A21C0E9F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EFA97-2557-5B4C-87CD-21E6549B094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34149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3509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BCCCB1B5-6C95-7C2C-C343-1FE6A5928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904B8A5A-F7C1-37E8-CDFB-18A7AFC56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8213E37C-A022-E1DD-A8F2-47C0FC16B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054E2-D017-6344-9A1C-EFF975D6C0D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46411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1BAF4E-F584-174A-1C14-8C63A74C42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D33A5C-8270-5A84-5A00-AEBBDB24F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B312F5-91BB-3456-A240-68A1B1642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D0C06-959B-AF4C-84E2-E5083BFDE7E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3342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ce réservé du titre 1">
            <a:extLst>
              <a:ext uri="{FF2B5EF4-FFF2-40B4-BE49-F238E27FC236}">
                <a16:creationId xmlns:a16="http://schemas.microsoft.com/office/drawing/2014/main" id="{57B996C6-3340-98A1-1235-CF4E9E9E14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37891" name="Espace réservé du texte 2">
            <a:extLst>
              <a:ext uri="{FF2B5EF4-FFF2-40B4-BE49-F238E27FC236}">
                <a16:creationId xmlns:a16="http://schemas.microsoft.com/office/drawing/2014/main" id="{55E4AB08-0E35-0E8D-F573-37161A3A17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660E02C-5078-46FB-588F-EA04B1ECF8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82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CF101A6-45A9-DC64-9C4D-CFAD5289CA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6951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CBC21A-C4F5-3044-8D11-C34A6043B7E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2" name="Picture 7">
            <a:extLst>
              <a:ext uri="{FF2B5EF4-FFF2-40B4-BE49-F238E27FC236}">
                <a16:creationId xmlns:a16="http://schemas.microsoft.com/office/drawing/2014/main" id="{8735A67E-B323-5D14-4DEE-903C9E545C62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0" y="6820298"/>
            <a:ext cx="12192000" cy="65087"/>
          </a:xfrm>
          <a:prstGeom prst="rect">
            <a:avLst/>
          </a:prstGeom>
          <a:solidFill>
            <a:srgbClr val="0432FF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Rectangle 18">
            <a:extLst>
              <a:ext uri="{FF2B5EF4-FFF2-40B4-BE49-F238E27FC236}">
                <a16:creationId xmlns:a16="http://schemas.microsoft.com/office/drawing/2014/main" id="{02958CFB-ACD4-E890-BAE9-534AEF741A9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289662" y="6604853"/>
            <a:ext cx="163057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solidFill>
                  <a:prstClr val="black"/>
                </a:solidFill>
                <a:latin typeface="ZapfHumnst BT" pitchFamily="34" charset="0"/>
              </a:rPr>
              <a:t>©  Herrmann International Europe</a:t>
            </a:r>
          </a:p>
        </p:txBody>
      </p:sp>
    </p:spTree>
    <p:extLst>
      <p:ext uri="{BB962C8B-B14F-4D97-AF65-F5344CB8AC3E}">
        <p14:creationId xmlns:p14="http://schemas.microsoft.com/office/powerpoint/2010/main" val="2105874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6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>
            <a:extLst>
              <a:ext uri="{FF2B5EF4-FFF2-40B4-BE49-F238E27FC236}">
                <a16:creationId xmlns:a16="http://schemas.microsoft.com/office/drawing/2014/main" id="{D80D3C74-DB62-CDCF-E1EA-55290021F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0601" y="230189"/>
            <a:ext cx="7527925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fr-FR" sz="3200" dirty="0">
                <a:solidFill>
                  <a:prstClr val="white"/>
                </a:solidFill>
                <a:latin typeface="Berlin Sans FB" panose="020E0602020502020306" pitchFamily="34" charset="77"/>
                <a:cs typeface="Arial" panose="020B0604020202020204" pitchFamily="34" charset="0"/>
              </a:rPr>
              <a:t>LANGAGE DU CERVEAU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F6447-01B7-F4CA-DB5D-B3CBDD495139}"/>
              </a:ext>
            </a:extLst>
          </p:cNvPr>
          <p:cNvSpPr/>
          <p:nvPr/>
        </p:nvSpPr>
        <p:spPr>
          <a:xfrm>
            <a:off x="3359696" y="70272"/>
            <a:ext cx="5113338" cy="40640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3600" b="1" dirty="0">
                <a:solidFill>
                  <a:srgbClr val="002060"/>
                </a:solidFill>
                <a:latin typeface="Calibri" panose="020F0502020204030204"/>
                <a:cs typeface="Arial" panose="020B0604020202020204" pitchFamily="34" charset="0"/>
              </a:rPr>
              <a:t>Le langage du cerveau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A993BCFD-474D-CDE7-37D8-60B44D6DD714}"/>
              </a:ext>
            </a:extLst>
          </p:cNvPr>
          <p:cNvSpPr/>
          <p:nvPr/>
        </p:nvSpPr>
        <p:spPr>
          <a:xfrm>
            <a:off x="3032572" y="763185"/>
            <a:ext cx="1221948" cy="1171796"/>
          </a:xfrm>
          <a:prstGeom prst="ellipse">
            <a:avLst/>
          </a:prstGeom>
          <a:solidFill>
            <a:srgbClr val="0432FF"/>
          </a:solidFill>
          <a:ln>
            <a:solidFill>
              <a:srgbClr val="0432FF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white"/>
                </a:solidFill>
                <a:latin typeface="Calibri" panose="020F0502020204030204"/>
              </a:rPr>
              <a:t>A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1C4B440C-710A-B3CD-96FA-7CC833C72370}"/>
              </a:ext>
            </a:extLst>
          </p:cNvPr>
          <p:cNvSpPr/>
          <p:nvPr/>
        </p:nvSpPr>
        <p:spPr>
          <a:xfrm>
            <a:off x="7608168" y="759572"/>
            <a:ext cx="1221948" cy="117179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black"/>
                </a:solidFill>
                <a:latin typeface="Calibri" panose="020F0502020204030204"/>
              </a:rPr>
              <a:t>D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85BDDA17-C791-26F8-4C69-22FA9AD60979}"/>
              </a:ext>
            </a:extLst>
          </p:cNvPr>
          <p:cNvSpPr/>
          <p:nvPr/>
        </p:nvSpPr>
        <p:spPr>
          <a:xfrm>
            <a:off x="7826380" y="5352032"/>
            <a:ext cx="1221948" cy="117179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white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8B1C299B-01B5-2CAF-2CFD-118C2AD0CCCC}"/>
              </a:ext>
            </a:extLst>
          </p:cNvPr>
          <p:cNvSpPr/>
          <p:nvPr/>
        </p:nvSpPr>
        <p:spPr>
          <a:xfrm>
            <a:off x="3017208" y="5371700"/>
            <a:ext cx="1221948" cy="117179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black"/>
                </a:solidFill>
                <a:latin typeface="Calibri" panose="020F0502020204030204"/>
              </a:rPr>
              <a:t>B</a:t>
            </a: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98DE7E5E-E760-1FC3-8B52-3430392FF738}"/>
              </a:ext>
            </a:extLst>
          </p:cNvPr>
          <p:cNvSpPr>
            <a:spLocks/>
          </p:cNvSpPr>
          <p:nvPr/>
        </p:nvSpPr>
        <p:spPr bwMode="auto">
          <a:xfrm rot="5392992">
            <a:off x="2917386" y="698256"/>
            <a:ext cx="2950140" cy="2947208"/>
          </a:xfrm>
          <a:custGeom>
            <a:avLst/>
            <a:gdLst>
              <a:gd name="T0" fmla="*/ 2147483646 w 1475"/>
              <a:gd name="T1" fmla="*/ 0 h 1469"/>
              <a:gd name="T2" fmla="*/ 2147483646 w 1475"/>
              <a:gd name="T3" fmla="*/ 2147483646 h 1469"/>
              <a:gd name="T4" fmla="*/ 2147483646 w 1475"/>
              <a:gd name="T5" fmla="*/ 2147483646 h 1469"/>
              <a:gd name="T6" fmla="*/ 2147483646 w 1475"/>
              <a:gd name="T7" fmla="*/ 2147483646 h 1469"/>
              <a:gd name="T8" fmla="*/ 2147483646 w 1475"/>
              <a:gd name="T9" fmla="*/ 2147483646 h 1469"/>
              <a:gd name="T10" fmla="*/ 2147483646 w 1475"/>
              <a:gd name="T11" fmla="*/ 2147483646 h 1469"/>
              <a:gd name="T12" fmla="*/ 2147483646 w 1475"/>
              <a:gd name="T13" fmla="*/ 2147483646 h 1469"/>
              <a:gd name="T14" fmla="*/ 2147483646 w 1475"/>
              <a:gd name="T15" fmla="*/ 2147483646 h 1469"/>
              <a:gd name="T16" fmla="*/ 2147483646 w 1475"/>
              <a:gd name="T17" fmla="*/ 2147483646 h 1469"/>
              <a:gd name="T18" fmla="*/ 2147483646 w 1475"/>
              <a:gd name="T19" fmla="*/ 2147483646 h 1469"/>
              <a:gd name="T20" fmla="*/ 2147483646 w 1475"/>
              <a:gd name="T21" fmla="*/ 2147483646 h 1469"/>
              <a:gd name="T22" fmla="*/ 2147483646 w 1475"/>
              <a:gd name="T23" fmla="*/ 2147483646 h 1469"/>
              <a:gd name="T24" fmla="*/ 2147483646 w 1475"/>
              <a:gd name="T25" fmla="*/ 2147483646 h 1469"/>
              <a:gd name="T26" fmla="*/ 2147483646 w 1475"/>
              <a:gd name="T27" fmla="*/ 2147483646 h 1469"/>
              <a:gd name="T28" fmla="*/ 2147483646 w 1475"/>
              <a:gd name="T29" fmla="*/ 2147483646 h 1469"/>
              <a:gd name="T30" fmla="*/ 2147483646 w 1475"/>
              <a:gd name="T31" fmla="*/ 2147483646 h 1469"/>
              <a:gd name="T32" fmla="*/ 2147483646 w 1475"/>
              <a:gd name="T33" fmla="*/ 2147483646 h 1469"/>
              <a:gd name="T34" fmla="*/ 0 w 1475"/>
              <a:gd name="T35" fmla="*/ 0 h 1469"/>
              <a:gd name="T36" fmla="*/ 2147483646 w 1475"/>
              <a:gd name="T37" fmla="*/ 0 h 146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475" h="1469">
                <a:moveTo>
                  <a:pt x="1475" y="0"/>
                </a:moveTo>
                <a:lnTo>
                  <a:pt x="1475" y="1469"/>
                </a:lnTo>
                <a:lnTo>
                  <a:pt x="1320" y="1459"/>
                </a:lnTo>
                <a:lnTo>
                  <a:pt x="1176" y="1438"/>
                </a:lnTo>
                <a:lnTo>
                  <a:pt x="1037" y="1402"/>
                </a:lnTo>
                <a:lnTo>
                  <a:pt x="903" y="1351"/>
                </a:lnTo>
                <a:lnTo>
                  <a:pt x="774" y="1289"/>
                </a:lnTo>
                <a:lnTo>
                  <a:pt x="650" y="1217"/>
                </a:lnTo>
                <a:lnTo>
                  <a:pt x="536" y="1134"/>
                </a:lnTo>
                <a:lnTo>
                  <a:pt x="433" y="1036"/>
                </a:lnTo>
                <a:lnTo>
                  <a:pt x="341" y="933"/>
                </a:lnTo>
                <a:lnTo>
                  <a:pt x="253" y="820"/>
                </a:lnTo>
                <a:lnTo>
                  <a:pt x="181" y="701"/>
                </a:lnTo>
                <a:lnTo>
                  <a:pt x="119" y="572"/>
                </a:lnTo>
                <a:lnTo>
                  <a:pt x="67" y="438"/>
                </a:lnTo>
                <a:lnTo>
                  <a:pt x="31" y="299"/>
                </a:lnTo>
                <a:lnTo>
                  <a:pt x="11" y="150"/>
                </a:lnTo>
                <a:lnTo>
                  <a:pt x="0" y="0"/>
                </a:lnTo>
                <a:lnTo>
                  <a:pt x="1475" y="0"/>
                </a:lnTo>
                <a:close/>
              </a:path>
            </a:pathLst>
          </a:custGeom>
          <a:solidFill>
            <a:srgbClr val="0432FF">
              <a:alpha val="80000"/>
            </a:srgbClr>
          </a:solidFill>
          <a:ln>
            <a:solidFill>
              <a:schemeClr val="tx1"/>
            </a:solidFill>
          </a:ln>
          <a:scene3d>
            <a:camera prst="orthographicFront"/>
            <a:lightRig rig="threePt" dir="t">
              <a:rot lat="0" lon="0" rev="1800000"/>
            </a:lightRig>
          </a:scene3d>
          <a:sp3d contourW="12700">
            <a:bevelT w="152400" h="88900" prst="softRound"/>
            <a:bevelB w="152400" h="88900" prst="riblet"/>
            <a:contourClr>
              <a:srgbClr val="0070C0"/>
            </a:contourClr>
          </a:sp3d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A12F7EE6-3A4D-876B-C239-7C8B789ACDC9}"/>
              </a:ext>
            </a:extLst>
          </p:cNvPr>
          <p:cNvSpPr>
            <a:spLocks/>
          </p:cNvSpPr>
          <p:nvPr/>
        </p:nvSpPr>
        <p:spPr bwMode="auto">
          <a:xfrm rot="10800000">
            <a:off x="6023993" y="687567"/>
            <a:ext cx="2950140" cy="2955943"/>
          </a:xfrm>
          <a:custGeom>
            <a:avLst/>
            <a:gdLst>
              <a:gd name="T0" fmla="*/ 2147483646 w 1475"/>
              <a:gd name="T1" fmla="*/ 0 h 1469"/>
              <a:gd name="T2" fmla="*/ 2147483646 w 1475"/>
              <a:gd name="T3" fmla="*/ 2147483646 h 1469"/>
              <a:gd name="T4" fmla="*/ 2147483646 w 1475"/>
              <a:gd name="T5" fmla="*/ 2147483646 h 1469"/>
              <a:gd name="T6" fmla="*/ 2147483646 w 1475"/>
              <a:gd name="T7" fmla="*/ 2147483646 h 1469"/>
              <a:gd name="T8" fmla="*/ 2147483646 w 1475"/>
              <a:gd name="T9" fmla="*/ 2147483646 h 1469"/>
              <a:gd name="T10" fmla="*/ 2147483646 w 1475"/>
              <a:gd name="T11" fmla="*/ 2147483646 h 1469"/>
              <a:gd name="T12" fmla="*/ 2147483646 w 1475"/>
              <a:gd name="T13" fmla="*/ 2147483646 h 1469"/>
              <a:gd name="T14" fmla="*/ 2147483646 w 1475"/>
              <a:gd name="T15" fmla="*/ 2147483646 h 1469"/>
              <a:gd name="T16" fmla="*/ 2147483646 w 1475"/>
              <a:gd name="T17" fmla="*/ 2147483646 h 1469"/>
              <a:gd name="T18" fmla="*/ 2147483646 w 1475"/>
              <a:gd name="T19" fmla="*/ 2147483646 h 1469"/>
              <a:gd name="T20" fmla="*/ 2147483646 w 1475"/>
              <a:gd name="T21" fmla="*/ 2147483646 h 1469"/>
              <a:gd name="T22" fmla="*/ 2147483646 w 1475"/>
              <a:gd name="T23" fmla="*/ 2147483646 h 1469"/>
              <a:gd name="T24" fmla="*/ 2147483646 w 1475"/>
              <a:gd name="T25" fmla="*/ 2147483646 h 1469"/>
              <a:gd name="T26" fmla="*/ 2147483646 w 1475"/>
              <a:gd name="T27" fmla="*/ 2147483646 h 1469"/>
              <a:gd name="T28" fmla="*/ 2147483646 w 1475"/>
              <a:gd name="T29" fmla="*/ 2147483646 h 1469"/>
              <a:gd name="T30" fmla="*/ 2147483646 w 1475"/>
              <a:gd name="T31" fmla="*/ 2147483646 h 1469"/>
              <a:gd name="T32" fmla="*/ 2147483646 w 1475"/>
              <a:gd name="T33" fmla="*/ 2147483646 h 1469"/>
              <a:gd name="T34" fmla="*/ 0 w 1475"/>
              <a:gd name="T35" fmla="*/ 0 h 1469"/>
              <a:gd name="T36" fmla="*/ 2147483646 w 1475"/>
              <a:gd name="T37" fmla="*/ 0 h 146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475" h="1469">
                <a:moveTo>
                  <a:pt x="1475" y="0"/>
                </a:moveTo>
                <a:lnTo>
                  <a:pt x="1475" y="1469"/>
                </a:lnTo>
                <a:lnTo>
                  <a:pt x="1320" y="1459"/>
                </a:lnTo>
                <a:lnTo>
                  <a:pt x="1176" y="1438"/>
                </a:lnTo>
                <a:lnTo>
                  <a:pt x="1037" y="1402"/>
                </a:lnTo>
                <a:lnTo>
                  <a:pt x="903" y="1351"/>
                </a:lnTo>
                <a:lnTo>
                  <a:pt x="774" y="1289"/>
                </a:lnTo>
                <a:lnTo>
                  <a:pt x="650" y="1217"/>
                </a:lnTo>
                <a:lnTo>
                  <a:pt x="536" y="1134"/>
                </a:lnTo>
                <a:lnTo>
                  <a:pt x="433" y="1036"/>
                </a:lnTo>
                <a:lnTo>
                  <a:pt x="341" y="933"/>
                </a:lnTo>
                <a:lnTo>
                  <a:pt x="253" y="820"/>
                </a:lnTo>
                <a:lnTo>
                  <a:pt x="181" y="701"/>
                </a:lnTo>
                <a:lnTo>
                  <a:pt x="119" y="572"/>
                </a:lnTo>
                <a:lnTo>
                  <a:pt x="67" y="438"/>
                </a:lnTo>
                <a:lnTo>
                  <a:pt x="31" y="299"/>
                </a:lnTo>
                <a:lnTo>
                  <a:pt x="11" y="150"/>
                </a:lnTo>
                <a:lnTo>
                  <a:pt x="0" y="0"/>
                </a:lnTo>
                <a:lnTo>
                  <a:pt x="1475" y="0"/>
                </a:lnTo>
                <a:close/>
              </a:path>
            </a:pathLst>
          </a:custGeom>
          <a:solidFill>
            <a:srgbClr val="FFFF00">
              <a:alpha val="60000"/>
            </a:srgbClr>
          </a:solidFill>
          <a:ln>
            <a:solidFill>
              <a:srgbClr val="FFFF00"/>
            </a:solidFill>
          </a:ln>
          <a:scene3d>
            <a:camera prst="orthographicFront"/>
            <a:lightRig rig="threePt" dir="t">
              <a:rot lat="0" lon="0" rev="1800000"/>
            </a:lightRig>
          </a:scene3d>
          <a:sp3d contourW="12700">
            <a:bevelT w="152400" h="88900" prst="softRound"/>
            <a:bevelB w="152400" h="88900" prst="riblet"/>
            <a:contourClr>
              <a:srgbClr val="0070C0"/>
            </a:contourClr>
          </a:sp3d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65ADC16F-6696-9375-D1D2-2CFE180401C4}"/>
              </a:ext>
            </a:extLst>
          </p:cNvPr>
          <p:cNvSpPr>
            <a:spLocks/>
          </p:cNvSpPr>
          <p:nvPr/>
        </p:nvSpPr>
        <p:spPr bwMode="auto">
          <a:xfrm>
            <a:off x="2911396" y="3791140"/>
            <a:ext cx="2968580" cy="2947208"/>
          </a:xfrm>
          <a:custGeom>
            <a:avLst/>
            <a:gdLst>
              <a:gd name="T0" fmla="*/ 2147483646 w 1475"/>
              <a:gd name="T1" fmla="*/ 0 h 1469"/>
              <a:gd name="T2" fmla="*/ 2147483646 w 1475"/>
              <a:gd name="T3" fmla="*/ 2147483646 h 1469"/>
              <a:gd name="T4" fmla="*/ 2147483646 w 1475"/>
              <a:gd name="T5" fmla="*/ 2147483646 h 1469"/>
              <a:gd name="T6" fmla="*/ 2147483646 w 1475"/>
              <a:gd name="T7" fmla="*/ 2147483646 h 1469"/>
              <a:gd name="T8" fmla="*/ 2147483646 w 1475"/>
              <a:gd name="T9" fmla="*/ 2147483646 h 1469"/>
              <a:gd name="T10" fmla="*/ 2147483646 w 1475"/>
              <a:gd name="T11" fmla="*/ 2147483646 h 1469"/>
              <a:gd name="T12" fmla="*/ 2147483646 w 1475"/>
              <a:gd name="T13" fmla="*/ 2147483646 h 1469"/>
              <a:gd name="T14" fmla="*/ 2147483646 w 1475"/>
              <a:gd name="T15" fmla="*/ 2147483646 h 1469"/>
              <a:gd name="T16" fmla="*/ 2147483646 w 1475"/>
              <a:gd name="T17" fmla="*/ 2147483646 h 1469"/>
              <a:gd name="T18" fmla="*/ 2147483646 w 1475"/>
              <a:gd name="T19" fmla="*/ 2147483646 h 1469"/>
              <a:gd name="T20" fmla="*/ 2147483646 w 1475"/>
              <a:gd name="T21" fmla="*/ 2147483646 h 1469"/>
              <a:gd name="T22" fmla="*/ 2147483646 w 1475"/>
              <a:gd name="T23" fmla="*/ 2147483646 h 1469"/>
              <a:gd name="T24" fmla="*/ 2147483646 w 1475"/>
              <a:gd name="T25" fmla="*/ 2147483646 h 1469"/>
              <a:gd name="T26" fmla="*/ 2147483646 w 1475"/>
              <a:gd name="T27" fmla="*/ 2147483646 h 1469"/>
              <a:gd name="T28" fmla="*/ 2147483646 w 1475"/>
              <a:gd name="T29" fmla="*/ 2147483646 h 1469"/>
              <a:gd name="T30" fmla="*/ 2147483646 w 1475"/>
              <a:gd name="T31" fmla="*/ 2147483646 h 1469"/>
              <a:gd name="T32" fmla="*/ 2147483646 w 1475"/>
              <a:gd name="T33" fmla="*/ 2147483646 h 1469"/>
              <a:gd name="T34" fmla="*/ 0 w 1475"/>
              <a:gd name="T35" fmla="*/ 0 h 1469"/>
              <a:gd name="T36" fmla="*/ 2147483646 w 1475"/>
              <a:gd name="T37" fmla="*/ 0 h 146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475" h="1469">
                <a:moveTo>
                  <a:pt x="1475" y="0"/>
                </a:moveTo>
                <a:lnTo>
                  <a:pt x="1475" y="1469"/>
                </a:lnTo>
                <a:lnTo>
                  <a:pt x="1320" y="1459"/>
                </a:lnTo>
                <a:lnTo>
                  <a:pt x="1176" y="1438"/>
                </a:lnTo>
                <a:lnTo>
                  <a:pt x="1037" y="1402"/>
                </a:lnTo>
                <a:lnTo>
                  <a:pt x="903" y="1351"/>
                </a:lnTo>
                <a:lnTo>
                  <a:pt x="774" y="1289"/>
                </a:lnTo>
                <a:lnTo>
                  <a:pt x="650" y="1217"/>
                </a:lnTo>
                <a:lnTo>
                  <a:pt x="536" y="1134"/>
                </a:lnTo>
                <a:lnTo>
                  <a:pt x="433" y="1036"/>
                </a:lnTo>
                <a:lnTo>
                  <a:pt x="341" y="933"/>
                </a:lnTo>
                <a:lnTo>
                  <a:pt x="253" y="820"/>
                </a:lnTo>
                <a:lnTo>
                  <a:pt x="181" y="701"/>
                </a:lnTo>
                <a:lnTo>
                  <a:pt x="119" y="572"/>
                </a:lnTo>
                <a:lnTo>
                  <a:pt x="67" y="438"/>
                </a:lnTo>
                <a:lnTo>
                  <a:pt x="31" y="299"/>
                </a:lnTo>
                <a:lnTo>
                  <a:pt x="11" y="150"/>
                </a:lnTo>
                <a:lnTo>
                  <a:pt x="0" y="0"/>
                </a:lnTo>
                <a:lnTo>
                  <a:pt x="1475" y="0"/>
                </a:lnTo>
                <a:close/>
              </a:path>
            </a:pathLst>
          </a:custGeom>
          <a:solidFill>
            <a:srgbClr val="00B050">
              <a:alpha val="75000"/>
            </a:srgbClr>
          </a:solidFill>
          <a:ln>
            <a:solidFill>
              <a:srgbClr val="00B050"/>
            </a:solidFill>
          </a:ln>
          <a:scene3d>
            <a:camera prst="orthographicFront"/>
            <a:lightRig rig="threePt" dir="t">
              <a:rot lat="0" lon="0" rev="1800000"/>
            </a:lightRig>
          </a:scene3d>
          <a:sp3d contourW="12700">
            <a:bevelT w="152400" h="88900" prst="softRound"/>
            <a:bevelB w="152400" h="88900" prst="riblet"/>
            <a:contourClr>
              <a:srgbClr val="0070C0"/>
            </a:contourClr>
          </a:sp3d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C1BF7694-BEC5-3A36-D4D5-3A62FEC9CCA9}"/>
              </a:ext>
            </a:extLst>
          </p:cNvPr>
          <p:cNvSpPr>
            <a:spLocks/>
          </p:cNvSpPr>
          <p:nvPr/>
        </p:nvSpPr>
        <p:spPr bwMode="auto">
          <a:xfrm rot="16200000">
            <a:off x="5980420" y="3784695"/>
            <a:ext cx="2950140" cy="2955943"/>
          </a:xfrm>
          <a:custGeom>
            <a:avLst/>
            <a:gdLst>
              <a:gd name="T0" fmla="*/ 2147483646 w 1475"/>
              <a:gd name="T1" fmla="*/ 0 h 1469"/>
              <a:gd name="T2" fmla="*/ 2147483646 w 1475"/>
              <a:gd name="T3" fmla="*/ 2147483646 h 1469"/>
              <a:gd name="T4" fmla="*/ 2147483646 w 1475"/>
              <a:gd name="T5" fmla="*/ 2147483646 h 1469"/>
              <a:gd name="T6" fmla="*/ 2147483646 w 1475"/>
              <a:gd name="T7" fmla="*/ 2147483646 h 1469"/>
              <a:gd name="T8" fmla="*/ 2147483646 w 1475"/>
              <a:gd name="T9" fmla="*/ 2147483646 h 1469"/>
              <a:gd name="T10" fmla="*/ 2147483646 w 1475"/>
              <a:gd name="T11" fmla="*/ 2147483646 h 1469"/>
              <a:gd name="T12" fmla="*/ 2147483646 w 1475"/>
              <a:gd name="T13" fmla="*/ 2147483646 h 1469"/>
              <a:gd name="T14" fmla="*/ 2147483646 w 1475"/>
              <a:gd name="T15" fmla="*/ 2147483646 h 1469"/>
              <a:gd name="T16" fmla="*/ 2147483646 w 1475"/>
              <a:gd name="T17" fmla="*/ 2147483646 h 1469"/>
              <a:gd name="T18" fmla="*/ 2147483646 w 1475"/>
              <a:gd name="T19" fmla="*/ 2147483646 h 1469"/>
              <a:gd name="T20" fmla="*/ 2147483646 w 1475"/>
              <a:gd name="T21" fmla="*/ 2147483646 h 1469"/>
              <a:gd name="T22" fmla="*/ 2147483646 w 1475"/>
              <a:gd name="T23" fmla="*/ 2147483646 h 1469"/>
              <a:gd name="T24" fmla="*/ 2147483646 w 1475"/>
              <a:gd name="T25" fmla="*/ 2147483646 h 1469"/>
              <a:gd name="T26" fmla="*/ 2147483646 w 1475"/>
              <a:gd name="T27" fmla="*/ 2147483646 h 1469"/>
              <a:gd name="T28" fmla="*/ 2147483646 w 1475"/>
              <a:gd name="T29" fmla="*/ 2147483646 h 1469"/>
              <a:gd name="T30" fmla="*/ 2147483646 w 1475"/>
              <a:gd name="T31" fmla="*/ 2147483646 h 1469"/>
              <a:gd name="T32" fmla="*/ 2147483646 w 1475"/>
              <a:gd name="T33" fmla="*/ 2147483646 h 1469"/>
              <a:gd name="T34" fmla="*/ 0 w 1475"/>
              <a:gd name="T35" fmla="*/ 0 h 1469"/>
              <a:gd name="T36" fmla="*/ 2147483646 w 1475"/>
              <a:gd name="T37" fmla="*/ 0 h 146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475" h="1469">
                <a:moveTo>
                  <a:pt x="1475" y="0"/>
                </a:moveTo>
                <a:lnTo>
                  <a:pt x="1475" y="1469"/>
                </a:lnTo>
                <a:lnTo>
                  <a:pt x="1320" y="1459"/>
                </a:lnTo>
                <a:lnTo>
                  <a:pt x="1176" y="1438"/>
                </a:lnTo>
                <a:lnTo>
                  <a:pt x="1037" y="1402"/>
                </a:lnTo>
                <a:lnTo>
                  <a:pt x="903" y="1351"/>
                </a:lnTo>
                <a:lnTo>
                  <a:pt x="774" y="1289"/>
                </a:lnTo>
                <a:lnTo>
                  <a:pt x="650" y="1217"/>
                </a:lnTo>
                <a:lnTo>
                  <a:pt x="536" y="1134"/>
                </a:lnTo>
                <a:lnTo>
                  <a:pt x="433" y="1036"/>
                </a:lnTo>
                <a:lnTo>
                  <a:pt x="341" y="933"/>
                </a:lnTo>
                <a:lnTo>
                  <a:pt x="253" y="820"/>
                </a:lnTo>
                <a:lnTo>
                  <a:pt x="181" y="701"/>
                </a:lnTo>
                <a:lnTo>
                  <a:pt x="119" y="572"/>
                </a:lnTo>
                <a:lnTo>
                  <a:pt x="67" y="438"/>
                </a:lnTo>
                <a:lnTo>
                  <a:pt x="31" y="299"/>
                </a:lnTo>
                <a:lnTo>
                  <a:pt x="11" y="150"/>
                </a:lnTo>
                <a:lnTo>
                  <a:pt x="0" y="0"/>
                </a:lnTo>
                <a:lnTo>
                  <a:pt x="1475" y="0"/>
                </a:lnTo>
                <a:close/>
              </a:path>
            </a:pathLst>
          </a:custGeom>
          <a:solidFill>
            <a:srgbClr val="FF0000">
              <a:alpha val="65000"/>
            </a:srgbClr>
          </a:solidFill>
          <a:ln>
            <a:solidFill>
              <a:srgbClr val="FF0000"/>
            </a:solidFill>
          </a:ln>
          <a:scene3d>
            <a:camera prst="orthographicFront"/>
            <a:lightRig rig="threePt" dir="t">
              <a:rot lat="0" lon="0" rev="1800000"/>
            </a:lightRig>
          </a:scene3d>
          <a:sp3d contourW="12700">
            <a:bevelT w="152400" h="88900" prst="softRound"/>
            <a:bevelB w="152400" h="88900" prst="riblet"/>
            <a:contourClr>
              <a:srgbClr val="0070C0"/>
            </a:contourClr>
          </a:sp3d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3A9DF05A-5CD6-1E86-B9A9-977E47114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2864" y="1671870"/>
            <a:ext cx="1481495" cy="1412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4000" b="1" dirty="0">
                <a:solidFill>
                  <a:prstClr val="white"/>
                </a:solidFill>
                <a:latin typeface="Calibri Light" panose="020F0302020204030204"/>
              </a:rPr>
              <a:t>Faits</a:t>
            </a:r>
          </a:p>
          <a:p>
            <a:pPr algn="ct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4000" b="1" i="1" dirty="0">
                <a:solidFill>
                  <a:prstClr val="white"/>
                </a:solidFill>
                <a:latin typeface="Calibri Light" panose="020F0302020204030204"/>
              </a:rPr>
              <a:t>Quoi ?</a:t>
            </a:r>
          </a:p>
        </p:txBody>
      </p:sp>
      <p:sp>
        <p:nvSpPr>
          <p:cNvPr id="12" name="Text Box 7">
            <a:extLst>
              <a:ext uri="{FF2B5EF4-FFF2-40B4-BE49-F238E27FC236}">
                <a16:creationId xmlns:a16="http://schemas.microsoft.com/office/drawing/2014/main" id="{E05306BC-4D2C-E989-5A43-F135D080D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8926" y="1711588"/>
            <a:ext cx="2331023" cy="1412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4000" b="1" dirty="0">
                <a:solidFill>
                  <a:prstClr val="black"/>
                </a:solidFill>
                <a:latin typeface="Calibri Light" panose="020F0302020204030204"/>
              </a:rPr>
              <a:t>Futur</a:t>
            </a:r>
          </a:p>
          <a:p>
            <a:pPr algn="ct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4000" b="1" i="1" dirty="0">
                <a:solidFill>
                  <a:prstClr val="black"/>
                </a:solidFill>
                <a:latin typeface="Calibri Light" panose="020F0302020204030204"/>
              </a:rPr>
              <a:t>Pour quoi?</a:t>
            </a:r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EF4402A8-0572-3065-AD03-E64FDA2319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547" y="4057588"/>
            <a:ext cx="1820242" cy="1412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4000" b="1" dirty="0">
                <a:solidFill>
                  <a:prstClr val="white"/>
                </a:solidFill>
                <a:latin typeface="Calibri Light" panose="020F0302020204030204"/>
              </a:rPr>
              <a:t>Feelings</a:t>
            </a:r>
          </a:p>
          <a:p>
            <a:pPr algn="ct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4000" b="1" i="1" dirty="0">
                <a:solidFill>
                  <a:prstClr val="white"/>
                </a:solidFill>
                <a:latin typeface="Calibri Light" panose="020F0302020204030204"/>
              </a:rPr>
              <a:t>Qui?</a:t>
            </a: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id="{91EFBD8D-2D00-E09A-6B0B-FD7E94DC0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3491" y="4063140"/>
            <a:ext cx="2377381" cy="1412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4000" b="1" dirty="0">
                <a:solidFill>
                  <a:prstClr val="black"/>
                </a:solidFill>
                <a:latin typeface="Calibri Light" panose="020F0302020204030204"/>
              </a:rPr>
              <a:t>Forme</a:t>
            </a:r>
          </a:p>
          <a:p>
            <a:pPr algn="ct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4000" b="1" i="1" dirty="0">
                <a:solidFill>
                  <a:prstClr val="black"/>
                </a:solidFill>
                <a:latin typeface="Calibri Light" panose="020F0302020204030204"/>
              </a:rPr>
              <a:t>Comment?</a:t>
            </a: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53F997BF-A275-95CF-7666-8A95B596EAAF}"/>
              </a:ext>
            </a:extLst>
          </p:cNvPr>
          <p:cNvCxnSpPr>
            <a:cxnSpLocks/>
          </p:cNvCxnSpPr>
          <p:nvPr/>
        </p:nvCxnSpPr>
        <p:spPr>
          <a:xfrm>
            <a:off x="5951984" y="507996"/>
            <a:ext cx="0" cy="6336704"/>
          </a:xfrm>
          <a:prstGeom prst="straightConnector1">
            <a:avLst/>
          </a:prstGeom>
          <a:ln w="127000">
            <a:solidFill>
              <a:schemeClr val="bg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F7D31FEE-7F1D-C6A1-A969-6996CF16E646}"/>
              </a:ext>
            </a:extLst>
          </p:cNvPr>
          <p:cNvCxnSpPr>
            <a:cxnSpLocks/>
          </p:cNvCxnSpPr>
          <p:nvPr/>
        </p:nvCxnSpPr>
        <p:spPr>
          <a:xfrm flipH="1">
            <a:off x="2783632" y="3731004"/>
            <a:ext cx="6336704" cy="0"/>
          </a:xfrm>
          <a:prstGeom prst="straightConnector1">
            <a:avLst/>
          </a:prstGeom>
          <a:ln w="127000">
            <a:solidFill>
              <a:schemeClr val="bg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èche : en arc 7">
            <a:extLst>
              <a:ext uri="{FF2B5EF4-FFF2-40B4-BE49-F238E27FC236}">
                <a16:creationId xmlns:a16="http://schemas.microsoft.com/office/drawing/2014/main" id="{68044034-F0A9-DED4-93E8-60B6630E1554}"/>
              </a:ext>
            </a:extLst>
          </p:cNvPr>
          <p:cNvSpPr/>
          <p:nvPr/>
        </p:nvSpPr>
        <p:spPr>
          <a:xfrm rot="152088">
            <a:off x="5192551" y="2920960"/>
            <a:ext cx="1457773" cy="1433757"/>
          </a:xfrm>
          <a:prstGeom prst="circular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" name="Flèche : en arc 17">
            <a:extLst>
              <a:ext uri="{FF2B5EF4-FFF2-40B4-BE49-F238E27FC236}">
                <a16:creationId xmlns:a16="http://schemas.microsoft.com/office/drawing/2014/main" id="{CBA17584-CB05-BF60-741A-4D918AC7B999}"/>
              </a:ext>
            </a:extLst>
          </p:cNvPr>
          <p:cNvSpPr/>
          <p:nvPr/>
        </p:nvSpPr>
        <p:spPr>
          <a:xfrm rot="10800000">
            <a:off x="5198637" y="3124814"/>
            <a:ext cx="1457773" cy="1433757"/>
          </a:xfrm>
          <a:prstGeom prst="circular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1510102B-5012-1764-0036-D0166EEF76CB}"/>
              </a:ext>
            </a:extLst>
          </p:cNvPr>
          <p:cNvSpPr/>
          <p:nvPr/>
        </p:nvSpPr>
        <p:spPr>
          <a:xfrm>
            <a:off x="4295800" y="44624"/>
            <a:ext cx="3384376" cy="40640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3600" b="1" dirty="0">
                <a:solidFill>
                  <a:srgbClr val="002060"/>
                </a:solidFill>
                <a:latin typeface="Calibri" panose="020F0502020204030204"/>
                <a:cs typeface="Arial" panose="020B0604020202020204" pitchFamily="34" charset="0"/>
              </a:rPr>
              <a:t>Nos 4 « côtés »</a:t>
            </a:r>
          </a:p>
        </p:txBody>
      </p:sp>
      <p:sp>
        <p:nvSpPr>
          <p:cNvPr id="3" name="Freeform 5">
            <a:extLst>
              <a:ext uri="{FF2B5EF4-FFF2-40B4-BE49-F238E27FC236}">
                <a16:creationId xmlns:a16="http://schemas.microsoft.com/office/drawing/2014/main" id="{BA77FF2C-3EFB-6A62-49EC-532B906E7BCD}"/>
              </a:ext>
            </a:extLst>
          </p:cNvPr>
          <p:cNvSpPr>
            <a:spLocks/>
          </p:cNvSpPr>
          <p:nvPr/>
        </p:nvSpPr>
        <p:spPr bwMode="auto">
          <a:xfrm rot="5392992">
            <a:off x="3194654" y="832902"/>
            <a:ext cx="2757539" cy="2834066"/>
          </a:xfrm>
          <a:custGeom>
            <a:avLst/>
            <a:gdLst>
              <a:gd name="T0" fmla="*/ 2147483646 w 1475"/>
              <a:gd name="T1" fmla="*/ 0 h 1469"/>
              <a:gd name="T2" fmla="*/ 2147483646 w 1475"/>
              <a:gd name="T3" fmla="*/ 2147483646 h 1469"/>
              <a:gd name="T4" fmla="*/ 2147483646 w 1475"/>
              <a:gd name="T5" fmla="*/ 2147483646 h 1469"/>
              <a:gd name="T6" fmla="*/ 2147483646 w 1475"/>
              <a:gd name="T7" fmla="*/ 2147483646 h 1469"/>
              <a:gd name="T8" fmla="*/ 2147483646 w 1475"/>
              <a:gd name="T9" fmla="*/ 2147483646 h 1469"/>
              <a:gd name="T10" fmla="*/ 2147483646 w 1475"/>
              <a:gd name="T11" fmla="*/ 2147483646 h 1469"/>
              <a:gd name="T12" fmla="*/ 2147483646 w 1475"/>
              <a:gd name="T13" fmla="*/ 2147483646 h 1469"/>
              <a:gd name="T14" fmla="*/ 2147483646 w 1475"/>
              <a:gd name="T15" fmla="*/ 2147483646 h 1469"/>
              <a:gd name="T16" fmla="*/ 2147483646 w 1475"/>
              <a:gd name="T17" fmla="*/ 2147483646 h 1469"/>
              <a:gd name="T18" fmla="*/ 2147483646 w 1475"/>
              <a:gd name="T19" fmla="*/ 2147483646 h 1469"/>
              <a:gd name="T20" fmla="*/ 2147483646 w 1475"/>
              <a:gd name="T21" fmla="*/ 2147483646 h 1469"/>
              <a:gd name="T22" fmla="*/ 2147483646 w 1475"/>
              <a:gd name="T23" fmla="*/ 2147483646 h 1469"/>
              <a:gd name="T24" fmla="*/ 2147483646 w 1475"/>
              <a:gd name="T25" fmla="*/ 2147483646 h 1469"/>
              <a:gd name="T26" fmla="*/ 2147483646 w 1475"/>
              <a:gd name="T27" fmla="*/ 2147483646 h 1469"/>
              <a:gd name="T28" fmla="*/ 2147483646 w 1475"/>
              <a:gd name="T29" fmla="*/ 2147483646 h 1469"/>
              <a:gd name="T30" fmla="*/ 2147483646 w 1475"/>
              <a:gd name="T31" fmla="*/ 2147483646 h 1469"/>
              <a:gd name="T32" fmla="*/ 2147483646 w 1475"/>
              <a:gd name="T33" fmla="*/ 2147483646 h 1469"/>
              <a:gd name="T34" fmla="*/ 0 w 1475"/>
              <a:gd name="T35" fmla="*/ 0 h 1469"/>
              <a:gd name="T36" fmla="*/ 2147483646 w 1475"/>
              <a:gd name="T37" fmla="*/ 0 h 146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475" h="1469">
                <a:moveTo>
                  <a:pt x="1475" y="0"/>
                </a:moveTo>
                <a:lnTo>
                  <a:pt x="1475" y="1469"/>
                </a:lnTo>
                <a:lnTo>
                  <a:pt x="1320" y="1459"/>
                </a:lnTo>
                <a:lnTo>
                  <a:pt x="1176" y="1438"/>
                </a:lnTo>
                <a:lnTo>
                  <a:pt x="1037" y="1402"/>
                </a:lnTo>
                <a:lnTo>
                  <a:pt x="903" y="1351"/>
                </a:lnTo>
                <a:lnTo>
                  <a:pt x="774" y="1289"/>
                </a:lnTo>
                <a:lnTo>
                  <a:pt x="650" y="1217"/>
                </a:lnTo>
                <a:lnTo>
                  <a:pt x="536" y="1134"/>
                </a:lnTo>
                <a:lnTo>
                  <a:pt x="433" y="1036"/>
                </a:lnTo>
                <a:lnTo>
                  <a:pt x="341" y="933"/>
                </a:lnTo>
                <a:lnTo>
                  <a:pt x="253" y="820"/>
                </a:lnTo>
                <a:lnTo>
                  <a:pt x="181" y="701"/>
                </a:lnTo>
                <a:lnTo>
                  <a:pt x="119" y="572"/>
                </a:lnTo>
                <a:lnTo>
                  <a:pt x="67" y="438"/>
                </a:lnTo>
                <a:lnTo>
                  <a:pt x="31" y="299"/>
                </a:lnTo>
                <a:lnTo>
                  <a:pt x="11" y="150"/>
                </a:lnTo>
                <a:lnTo>
                  <a:pt x="0" y="0"/>
                </a:lnTo>
                <a:lnTo>
                  <a:pt x="1475" y="0"/>
                </a:lnTo>
                <a:close/>
              </a:path>
            </a:pathLst>
          </a:custGeom>
          <a:solidFill>
            <a:srgbClr val="0432FF">
              <a:alpha val="70000"/>
            </a:srgbClr>
          </a:solidFill>
          <a:ln>
            <a:solidFill>
              <a:schemeClr val="tx1"/>
            </a:solidFill>
          </a:ln>
          <a:scene3d>
            <a:camera prst="orthographicFront"/>
            <a:lightRig rig="threePt" dir="t">
              <a:rot lat="0" lon="0" rev="1800000"/>
            </a:lightRig>
          </a:scene3d>
          <a:sp3d contourW="12700">
            <a:bevelT w="152400" h="88900" prst="relaxedInset"/>
            <a:bevelB w="152400" h="88900" prst="riblet"/>
            <a:contourClr>
              <a:srgbClr val="0070C0"/>
            </a:contourClr>
          </a:sp3d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4" name="Freeform 5">
            <a:extLst>
              <a:ext uri="{FF2B5EF4-FFF2-40B4-BE49-F238E27FC236}">
                <a16:creationId xmlns:a16="http://schemas.microsoft.com/office/drawing/2014/main" id="{91536BF6-750D-899F-1F99-B68201957A95}"/>
              </a:ext>
            </a:extLst>
          </p:cNvPr>
          <p:cNvSpPr>
            <a:spLocks/>
          </p:cNvSpPr>
          <p:nvPr/>
        </p:nvSpPr>
        <p:spPr bwMode="auto">
          <a:xfrm rot="10800000">
            <a:off x="6023993" y="868278"/>
            <a:ext cx="2816631" cy="2763338"/>
          </a:xfrm>
          <a:custGeom>
            <a:avLst/>
            <a:gdLst>
              <a:gd name="T0" fmla="*/ 2147483646 w 1475"/>
              <a:gd name="T1" fmla="*/ 0 h 1469"/>
              <a:gd name="T2" fmla="*/ 2147483646 w 1475"/>
              <a:gd name="T3" fmla="*/ 2147483646 h 1469"/>
              <a:gd name="T4" fmla="*/ 2147483646 w 1475"/>
              <a:gd name="T5" fmla="*/ 2147483646 h 1469"/>
              <a:gd name="T6" fmla="*/ 2147483646 w 1475"/>
              <a:gd name="T7" fmla="*/ 2147483646 h 1469"/>
              <a:gd name="T8" fmla="*/ 2147483646 w 1475"/>
              <a:gd name="T9" fmla="*/ 2147483646 h 1469"/>
              <a:gd name="T10" fmla="*/ 2147483646 w 1475"/>
              <a:gd name="T11" fmla="*/ 2147483646 h 1469"/>
              <a:gd name="T12" fmla="*/ 2147483646 w 1475"/>
              <a:gd name="T13" fmla="*/ 2147483646 h 1469"/>
              <a:gd name="T14" fmla="*/ 2147483646 w 1475"/>
              <a:gd name="T15" fmla="*/ 2147483646 h 1469"/>
              <a:gd name="T16" fmla="*/ 2147483646 w 1475"/>
              <a:gd name="T17" fmla="*/ 2147483646 h 1469"/>
              <a:gd name="T18" fmla="*/ 2147483646 w 1475"/>
              <a:gd name="T19" fmla="*/ 2147483646 h 1469"/>
              <a:gd name="T20" fmla="*/ 2147483646 w 1475"/>
              <a:gd name="T21" fmla="*/ 2147483646 h 1469"/>
              <a:gd name="T22" fmla="*/ 2147483646 w 1475"/>
              <a:gd name="T23" fmla="*/ 2147483646 h 1469"/>
              <a:gd name="T24" fmla="*/ 2147483646 w 1475"/>
              <a:gd name="T25" fmla="*/ 2147483646 h 1469"/>
              <a:gd name="T26" fmla="*/ 2147483646 w 1475"/>
              <a:gd name="T27" fmla="*/ 2147483646 h 1469"/>
              <a:gd name="T28" fmla="*/ 2147483646 w 1475"/>
              <a:gd name="T29" fmla="*/ 2147483646 h 1469"/>
              <a:gd name="T30" fmla="*/ 2147483646 w 1475"/>
              <a:gd name="T31" fmla="*/ 2147483646 h 1469"/>
              <a:gd name="T32" fmla="*/ 2147483646 w 1475"/>
              <a:gd name="T33" fmla="*/ 2147483646 h 1469"/>
              <a:gd name="T34" fmla="*/ 0 w 1475"/>
              <a:gd name="T35" fmla="*/ 0 h 1469"/>
              <a:gd name="T36" fmla="*/ 2147483646 w 1475"/>
              <a:gd name="T37" fmla="*/ 0 h 146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475" h="1469">
                <a:moveTo>
                  <a:pt x="1475" y="0"/>
                </a:moveTo>
                <a:lnTo>
                  <a:pt x="1475" y="1469"/>
                </a:lnTo>
                <a:lnTo>
                  <a:pt x="1320" y="1459"/>
                </a:lnTo>
                <a:lnTo>
                  <a:pt x="1176" y="1438"/>
                </a:lnTo>
                <a:lnTo>
                  <a:pt x="1037" y="1402"/>
                </a:lnTo>
                <a:lnTo>
                  <a:pt x="903" y="1351"/>
                </a:lnTo>
                <a:lnTo>
                  <a:pt x="774" y="1289"/>
                </a:lnTo>
                <a:lnTo>
                  <a:pt x="650" y="1217"/>
                </a:lnTo>
                <a:lnTo>
                  <a:pt x="536" y="1134"/>
                </a:lnTo>
                <a:lnTo>
                  <a:pt x="433" y="1036"/>
                </a:lnTo>
                <a:lnTo>
                  <a:pt x="341" y="933"/>
                </a:lnTo>
                <a:lnTo>
                  <a:pt x="253" y="820"/>
                </a:lnTo>
                <a:lnTo>
                  <a:pt x="181" y="701"/>
                </a:lnTo>
                <a:lnTo>
                  <a:pt x="119" y="572"/>
                </a:lnTo>
                <a:lnTo>
                  <a:pt x="67" y="438"/>
                </a:lnTo>
                <a:lnTo>
                  <a:pt x="31" y="299"/>
                </a:lnTo>
                <a:lnTo>
                  <a:pt x="11" y="150"/>
                </a:lnTo>
                <a:lnTo>
                  <a:pt x="0" y="0"/>
                </a:lnTo>
                <a:lnTo>
                  <a:pt x="1475" y="0"/>
                </a:lnTo>
                <a:close/>
              </a:path>
            </a:pathLst>
          </a:custGeom>
          <a:solidFill>
            <a:srgbClr val="FFFF00">
              <a:alpha val="60000"/>
            </a:srgbClr>
          </a:solidFill>
          <a:ln>
            <a:solidFill>
              <a:srgbClr val="FFFF00"/>
            </a:solidFill>
          </a:ln>
          <a:scene3d>
            <a:camera prst="orthographicFront"/>
            <a:lightRig rig="threePt" dir="t">
              <a:rot lat="0" lon="0" rev="1800000"/>
            </a:lightRig>
          </a:scene3d>
          <a:sp3d contourW="12700">
            <a:bevelT w="152400" h="88900" prst="relaxedInset"/>
            <a:bevelB w="152400" h="88900" prst="riblet"/>
            <a:contourClr>
              <a:srgbClr val="0070C0"/>
            </a:contourClr>
          </a:sp3d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C9698CFD-F08F-C821-25EE-6881A6016CF5}"/>
              </a:ext>
            </a:extLst>
          </p:cNvPr>
          <p:cNvSpPr>
            <a:spLocks/>
          </p:cNvSpPr>
          <p:nvPr/>
        </p:nvSpPr>
        <p:spPr bwMode="auto">
          <a:xfrm>
            <a:off x="3143183" y="3631621"/>
            <a:ext cx="2865445" cy="2763310"/>
          </a:xfrm>
          <a:custGeom>
            <a:avLst/>
            <a:gdLst>
              <a:gd name="T0" fmla="*/ 2147483646 w 1475"/>
              <a:gd name="T1" fmla="*/ 0 h 1469"/>
              <a:gd name="T2" fmla="*/ 2147483646 w 1475"/>
              <a:gd name="T3" fmla="*/ 2147483646 h 1469"/>
              <a:gd name="T4" fmla="*/ 2147483646 w 1475"/>
              <a:gd name="T5" fmla="*/ 2147483646 h 1469"/>
              <a:gd name="T6" fmla="*/ 2147483646 w 1475"/>
              <a:gd name="T7" fmla="*/ 2147483646 h 1469"/>
              <a:gd name="T8" fmla="*/ 2147483646 w 1475"/>
              <a:gd name="T9" fmla="*/ 2147483646 h 1469"/>
              <a:gd name="T10" fmla="*/ 2147483646 w 1475"/>
              <a:gd name="T11" fmla="*/ 2147483646 h 1469"/>
              <a:gd name="T12" fmla="*/ 2147483646 w 1475"/>
              <a:gd name="T13" fmla="*/ 2147483646 h 1469"/>
              <a:gd name="T14" fmla="*/ 2147483646 w 1475"/>
              <a:gd name="T15" fmla="*/ 2147483646 h 1469"/>
              <a:gd name="T16" fmla="*/ 2147483646 w 1475"/>
              <a:gd name="T17" fmla="*/ 2147483646 h 1469"/>
              <a:gd name="T18" fmla="*/ 2147483646 w 1475"/>
              <a:gd name="T19" fmla="*/ 2147483646 h 1469"/>
              <a:gd name="T20" fmla="*/ 2147483646 w 1475"/>
              <a:gd name="T21" fmla="*/ 2147483646 h 1469"/>
              <a:gd name="T22" fmla="*/ 2147483646 w 1475"/>
              <a:gd name="T23" fmla="*/ 2147483646 h 1469"/>
              <a:gd name="T24" fmla="*/ 2147483646 w 1475"/>
              <a:gd name="T25" fmla="*/ 2147483646 h 1469"/>
              <a:gd name="T26" fmla="*/ 2147483646 w 1475"/>
              <a:gd name="T27" fmla="*/ 2147483646 h 1469"/>
              <a:gd name="T28" fmla="*/ 2147483646 w 1475"/>
              <a:gd name="T29" fmla="*/ 2147483646 h 1469"/>
              <a:gd name="T30" fmla="*/ 2147483646 w 1475"/>
              <a:gd name="T31" fmla="*/ 2147483646 h 1469"/>
              <a:gd name="T32" fmla="*/ 2147483646 w 1475"/>
              <a:gd name="T33" fmla="*/ 2147483646 h 1469"/>
              <a:gd name="T34" fmla="*/ 0 w 1475"/>
              <a:gd name="T35" fmla="*/ 0 h 1469"/>
              <a:gd name="T36" fmla="*/ 2147483646 w 1475"/>
              <a:gd name="T37" fmla="*/ 0 h 146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475" h="1469">
                <a:moveTo>
                  <a:pt x="1475" y="0"/>
                </a:moveTo>
                <a:lnTo>
                  <a:pt x="1475" y="1469"/>
                </a:lnTo>
                <a:lnTo>
                  <a:pt x="1320" y="1459"/>
                </a:lnTo>
                <a:lnTo>
                  <a:pt x="1176" y="1438"/>
                </a:lnTo>
                <a:lnTo>
                  <a:pt x="1037" y="1402"/>
                </a:lnTo>
                <a:lnTo>
                  <a:pt x="903" y="1351"/>
                </a:lnTo>
                <a:lnTo>
                  <a:pt x="774" y="1289"/>
                </a:lnTo>
                <a:lnTo>
                  <a:pt x="650" y="1217"/>
                </a:lnTo>
                <a:lnTo>
                  <a:pt x="536" y="1134"/>
                </a:lnTo>
                <a:lnTo>
                  <a:pt x="433" y="1036"/>
                </a:lnTo>
                <a:lnTo>
                  <a:pt x="341" y="933"/>
                </a:lnTo>
                <a:lnTo>
                  <a:pt x="253" y="820"/>
                </a:lnTo>
                <a:lnTo>
                  <a:pt x="181" y="701"/>
                </a:lnTo>
                <a:lnTo>
                  <a:pt x="119" y="572"/>
                </a:lnTo>
                <a:lnTo>
                  <a:pt x="67" y="438"/>
                </a:lnTo>
                <a:lnTo>
                  <a:pt x="31" y="299"/>
                </a:lnTo>
                <a:lnTo>
                  <a:pt x="11" y="150"/>
                </a:lnTo>
                <a:lnTo>
                  <a:pt x="0" y="0"/>
                </a:lnTo>
                <a:lnTo>
                  <a:pt x="1475" y="0"/>
                </a:lnTo>
                <a:close/>
              </a:path>
            </a:pathLst>
          </a:custGeom>
          <a:solidFill>
            <a:srgbClr val="00B050">
              <a:alpha val="75000"/>
            </a:srgbClr>
          </a:solidFill>
          <a:ln>
            <a:solidFill>
              <a:srgbClr val="00B050"/>
            </a:solidFill>
          </a:ln>
          <a:scene3d>
            <a:camera prst="orthographicFront"/>
            <a:lightRig rig="threePt" dir="t">
              <a:rot lat="0" lon="0" rev="1800000"/>
            </a:lightRig>
          </a:scene3d>
          <a:sp3d contourW="12700">
            <a:bevelT w="152400" h="88900" prst="relaxedInset"/>
            <a:bevelB w="152400" h="88900" prst="riblet"/>
            <a:contourClr>
              <a:srgbClr val="0070C0"/>
            </a:contourClr>
          </a:sp3d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FAC0820A-A55A-0CD5-616D-629BE4CA2421}"/>
              </a:ext>
            </a:extLst>
          </p:cNvPr>
          <p:cNvSpPr>
            <a:spLocks/>
          </p:cNvSpPr>
          <p:nvPr/>
        </p:nvSpPr>
        <p:spPr bwMode="auto">
          <a:xfrm rot="16200000">
            <a:off x="6056241" y="3620513"/>
            <a:ext cx="2736768" cy="2831996"/>
          </a:xfrm>
          <a:custGeom>
            <a:avLst/>
            <a:gdLst>
              <a:gd name="T0" fmla="*/ 2147483646 w 1475"/>
              <a:gd name="T1" fmla="*/ 0 h 1469"/>
              <a:gd name="T2" fmla="*/ 2147483646 w 1475"/>
              <a:gd name="T3" fmla="*/ 2147483646 h 1469"/>
              <a:gd name="T4" fmla="*/ 2147483646 w 1475"/>
              <a:gd name="T5" fmla="*/ 2147483646 h 1469"/>
              <a:gd name="T6" fmla="*/ 2147483646 w 1475"/>
              <a:gd name="T7" fmla="*/ 2147483646 h 1469"/>
              <a:gd name="T8" fmla="*/ 2147483646 w 1475"/>
              <a:gd name="T9" fmla="*/ 2147483646 h 1469"/>
              <a:gd name="T10" fmla="*/ 2147483646 w 1475"/>
              <a:gd name="T11" fmla="*/ 2147483646 h 1469"/>
              <a:gd name="T12" fmla="*/ 2147483646 w 1475"/>
              <a:gd name="T13" fmla="*/ 2147483646 h 1469"/>
              <a:gd name="T14" fmla="*/ 2147483646 w 1475"/>
              <a:gd name="T15" fmla="*/ 2147483646 h 1469"/>
              <a:gd name="T16" fmla="*/ 2147483646 w 1475"/>
              <a:gd name="T17" fmla="*/ 2147483646 h 1469"/>
              <a:gd name="T18" fmla="*/ 2147483646 w 1475"/>
              <a:gd name="T19" fmla="*/ 2147483646 h 1469"/>
              <a:gd name="T20" fmla="*/ 2147483646 w 1475"/>
              <a:gd name="T21" fmla="*/ 2147483646 h 1469"/>
              <a:gd name="T22" fmla="*/ 2147483646 w 1475"/>
              <a:gd name="T23" fmla="*/ 2147483646 h 1469"/>
              <a:gd name="T24" fmla="*/ 2147483646 w 1475"/>
              <a:gd name="T25" fmla="*/ 2147483646 h 1469"/>
              <a:gd name="T26" fmla="*/ 2147483646 w 1475"/>
              <a:gd name="T27" fmla="*/ 2147483646 h 1469"/>
              <a:gd name="T28" fmla="*/ 2147483646 w 1475"/>
              <a:gd name="T29" fmla="*/ 2147483646 h 1469"/>
              <a:gd name="T30" fmla="*/ 2147483646 w 1475"/>
              <a:gd name="T31" fmla="*/ 2147483646 h 1469"/>
              <a:gd name="T32" fmla="*/ 2147483646 w 1475"/>
              <a:gd name="T33" fmla="*/ 2147483646 h 1469"/>
              <a:gd name="T34" fmla="*/ 0 w 1475"/>
              <a:gd name="T35" fmla="*/ 0 h 1469"/>
              <a:gd name="T36" fmla="*/ 2147483646 w 1475"/>
              <a:gd name="T37" fmla="*/ 0 h 146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475" h="1469">
                <a:moveTo>
                  <a:pt x="1475" y="0"/>
                </a:moveTo>
                <a:lnTo>
                  <a:pt x="1475" y="1469"/>
                </a:lnTo>
                <a:lnTo>
                  <a:pt x="1320" y="1459"/>
                </a:lnTo>
                <a:lnTo>
                  <a:pt x="1176" y="1438"/>
                </a:lnTo>
                <a:lnTo>
                  <a:pt x="1037" y="1402"/>
                </a:lnTo>
                <a:lnTo>
                  <a:pt x="903" y="1351"/>
                </a:lnTo>
                <a:lnTo>
                  <a:pt x="774" y="1289"/>
                </a:lnTo>
                <a:lnTo>
                  <a:pt x="650" y="1217"/>
                </a:lnTo>
                <a:lnTo>
                  <a:pt x="536" y="1134"/>
                </a:lnTo>
                <a:lnTo>
                  <a:pt x="433" y="1036"/>
                </a:lnTo>
                <a:lnTo>
                  <a:pt x="341" y="933"/>
                </a:lnTo>
                <a:lnTo>
                  <a:pt x="253" y="820"/>
                </a:lnTo>
                <a:lnTo>
                  <a:pt x="181" y="701"/>
                </a:lnTo>
                <a:lnTo>
                  <a:pt x="119" y="572"/>
                </a:lnTo>
                <a:lnTo>
                  <a:pt x="67" y="438"/>
                </a:lnTo>
                <a:lnTo>
                  <a:pt x="31" y="299"/>
                </a:lnTo>
                <a:lnTo>
                  <a:pt x="11" y="150"/>
                </a:lnTo>
                <a:lnTo>
                  <a:pt x="0" y="0"/>
                </a:lnTo>
                <a:lnTo>
                  <a:pt x="1475" y="0"/>
                </a:lnTo>
                <a:close/>
              </a:path>
            </a:pathLst>
          </a:custGeom>
          <a:solidFill>
            <a:srgbClr val="FF0000">
              <a:alpha val="65000"/>
            </a:srgbClr>
          </a:solidFill>
          <a:ln>
            <a:solidFill>
              <a:srgbClr val="FF0000"/>
            </a:solidFill>
          </a:ln>
          <a:scene3d>
            <a:camera prst="orthographicFront"/>
            <a:lightRig rig="threePt" dir="t">
              <a:rot lat="0" lon="0" rev="1800000"/>
            </a:lightRig>
          </a:scene3d>
          <a:sp3d contourW="12700">
            <a:bevelT w="152400" h="88900" prst="relaxedInset"/>
            <a:bevelB w="152400" h="88900" prst="riblet"/>
            <a:contourClr>
              <a:srgbClr val="0070C0"/>
            </a:contourClr>
          </a:sp3d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0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0A533184-B01D-B61F-0DFD-D91995A7F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5183" y="982854"/>
            <a:ext cx="2163606" cy="2649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</a:rPr>
              <a:t>Analyse</a:t>
            </a:r>
          </a:p>
          <a:p>
            <a:pPr algn="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</a:rPr>
              <a:t>Quantifie</a:t>
            </a:r>
          </a:p>
          <a:p>
            <a:pPr algn="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</a:rPr>
              <a:t>Logique</a:t>
            </a:r>
          </a:p>
          <a:p>
            <a:pPr algn="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</a:rPr>
              <a:t>Critique</a:t>
            </a:r>
          </a:p>
          <a:p>
            <a:pPr algn="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</a:rPr>
              <a:t>Réaliste</a:t>
            </a:r>
          </a:p>
          <a:p>
            <a:pPr algn="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</a:rPr>
              <a:t>Connaît la technique</a:t>
            </a:r>
          </a:p>
          <a:p>
            <a:pPr algn="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</a:rPr>
              <a:t>Aime les nombres</a:t>
            </a:r>
          </a:p>
          <a:p>
            <a:pPr algn="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</a:rPr>
              <a:t>Manipule l’argent</a:t>
            </a:r>
          </a:p>
        </p:txBody>
      </p:sp>
      <p:sp>
        <p:nvSpPr>
          <p:cNvPr id="8" name="Text Box 10">
            <a:extLst>
              <a:ext uri="{FF2B5EF4-FFF2-40B4-BE49-F238E27FC236}">
                <a16:creationId xmlns:a16="http://schemas.microsoft.com/office/drawing/2014/main" id="{3CA975FD-B3BE-E5B9-056E-DC436BD1E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6360" y="1010085"/>
            <a:ext cx="2227726" cy="2649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Suppose</a:t>
            </a:r>
          </a:p>
          <a:p>
            <a:pPr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Spécule</a:t>
            </a:r>
          </a:p>
          <a:p>
            <a:pPr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Conceptualise</a:t>
            </a:r>
          </a:p>
          <a:p>
            <a:pPr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Prend des risques</a:t>
            </a:r>
          </a:p>
          <a:p>
            <a:pPr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Fougueux</a:t>
            </a:r>
          </a:p>
          <a:p>
            <a:pPr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Outrepasse les règles</a:t>
            </a:r>
          </a:p>
          <a:p>
            <a:pPr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Curieux</a:t>
            </a:r>
          </a:p>
          <a:p>
            <a:pPr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Joueur</a:t>
            </a:r>
          </a:p>
        </p:txBody>
      </p:sp>
      <p:sp>
        <p:nvSpPr>
          <p:cNvPr id="9" name="Text Box 11">
            <a:extLst>
              <a:ext uri="{FF2B5EF4-FFF2-40B4-BE49-F238E27FC236}">
                <a16:creationId xmlns:a16="http://schemas.microsoft.com/office/drawing/2014/main" id="{51ECE6D8-2593-C993-BF84-EE0519C58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192" y="3707044"/>
            <a:ext cx="2520380" cy="232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</a:rPr>
              <a:t>Anticipe le ressenti</a:t>
            </a:r>
          </a:p>
          <a:p>
            <a:pPr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</a:rPr>
              <a:t>Enseigne</a:t>
            </a:r>
          </a:p>
          <a:p>
            <a:pPr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</a:rPr>
              <a:t>Emotif</a:t>
            </a:r>
          </a:p>
          <a:p>
            <a:pPr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</a:rPr>
              <a:t>Serviable</a:t>
            </a:r>
          </a:p>
          <a:p>
            <a:pPr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</a:rPr>
              <a:t>Expressif</a:t>
            </a:r>
          </a:p>
          <a:p>
            <a:pPr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</a:rPr>
              <a:t>Parle beaucoup</a:t>
            </a:r>
          </a:p>
          <a:p>
            <a:pPr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</a:rPr>
              <a:t>Sensible</a:t>
            </a: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E8DF4690-77D5-04CE-268F-58E4C36B1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7572" y="3717032"/>
            <a:ext cx="2319994" cy="232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Préventif</a:t>
            </a:r>
          </a:p>
          <a:p>
            <a:pPr algn="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Établit des procédures</a:t>
            </a:r>
          </a:p>
          <a:p>
            <a:pPr algn="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Finalise les choses</a:t>
            </a:r>
          </a:p>
          <a:p>
            <a:pPr algn="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Fiable</a:t>
            </a:r>
          </a:p>
          <a:p>
            <a:pPr algn="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Organisé</a:t>
            </a:r>
          </a:p>
          <a:p>
            <a:pPr algn="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Ordonné</a:t>
            </a:r>
          </a:p>
          <a:p>
            <a:pPr algn="r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Ponctuel</a:t>
            </a:r>
          </a:p>
        </p:txBody>
      </p:sp>
      <p:sp>
        <p:nvSpPr>
          <p:cNvPr id="27" name="Text Box 21">
            <a:extLst>
              <a:ext uri="{FF2B5EF4-FFF2-40B4-BE49-F238E27FC236}">
                <a16:creationId xmlns:a16="http://schemas.microsoft.com/office/drawing/2014/main" id="{B4817F0C-455C-CEE4-1E2B-3DEB807C2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0004" y="3362794"/>
            <a:ext cx="1402563" cy="67710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Hémisphère </a:t>
            </a:r>
          </a:p>
          <a:p>
            <a:pPr algn="ctr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gauche</a:t>
            </a:r>
          </a:p>
        </p:txBody>
      </p:sp>
      <p:sp>
        <p:nvSpPr>
          <p:cNvPr id="28" name="Text Box 21">
            <a:extLst>
              <a:ext uri="{FF2B5EF4-FFF2-40B4-BE49-F238E27FC236}">
                <a16:creationId xmlns:a16="http://schemas.microsoft.com/office/drawing/2014/main" id="{7B6C796D-B96F-7B5A-981D-CA2FD122B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5060" y="3339972"/>
            <a:ext cx="1402563" cy="67710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Hémisphère </a:t>
            </a:r>
          </a:p>
          <a:p>
            <a:pPr algn="ctr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droit</a:t>
            </a:r>
          </a:p>
        </p:txBody>
      </p:sp>
      <p:sp>
        <p:nvSpPr>
          <p:cNvPr id="29" name="Text Box 24">
            <a:extLst>
              <a:ext uri="{FF2B5EF4-FFF2-40B4-BE49-F238E27FC236}">
                <a16:creationId xmlns:a16="http://schemas.microsoft.com/office/drawing/2014/main" id="{4F88C9C3-B0A5-A091-F3C7-711F679B2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462" y="445310"/>
            <a:ext cx="1508811" cy="3847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Mode cortical</a:t>
            </a:r>
          </a:p>
        </p:txBody>
      </p:sp>
      <p:sp>
        <p:nvSpPr>
          <p:cNvPr id="30" name="Text Box 24">
            <a:extLst>
              <a:ext uri="{FF2B5EF4-FFF2-40B4-BE49-F238E27FC236}">
                <a16:creationId xmlns:a16="http://schemas.microsoft.com/office/drawing/2014/main" id="{2740EA14-C8EA-AD2C-3CE0-91BC89121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2472" y="6418783"/>
            <a:ext cx="1645002" cy="3847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</a:rPr>
              <a:t>Mode limbique</a:t>
            </a:r>
          </a:p>
        </p:txBody>
      </p:sp>
      <p:sp>
        <p:nvSpPr>
          <p:cNvPr id="32" name="Bulle narrative : rectangle à coins arrondis 31">
            <a:extLst>
              <a:ext uri="{FF2B5EF4-FFF2-40B4-BE49-F238E27FC236}">
                <a16:creationId xmlns:a16="http://schemas.microsoft.com/office/drawing/2014/main" id="{B1F8BF9B-03B6-0D15-71E4-CDC4D10A42A8}"/>
              </a:ext>
            </a:extLst>
          </p:cNvPr>
          <p:cNvSpPr/>
          <p:nvPr/>
        </p:nvSpPr>
        <p:spPr>
          <a:xfrm rot="16200000">
            <a:off x="2090311" y="527522"/>
            <a:ext cx="909720" cy="1538152"/>
          </a:xfrm>
          <a:prstGeom prst="wedgeRoundRectCallout">
            <a:avLst/>
          </a:prstGeom>
          <a:solidFill>
            <a:srgbClr val="0432FF"/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Bulle narrative : rectangle à coins arrondis 1">
            <a:extLst>
              <a:ext uri="{FF2B5EF4-FFF2-40B4-BE49-F238E27FC236}">
                <a16:creationId xmlns:a16="http://schemas.microsoft.com/office/drawing/2014/main" id="{7E1F525B-5E6F-9CB4-889B-7BD3B005DA67}"/>
              </a:ext>
            </a:extLst>
          </p:cNvPr>
          <p:cNvSpPr/>
          <p:nvPr/>
        </p:nvSpPr>
        <p:spPr>
          <a:xfrm rot="16200000">
            <a:off x="2046924" y="4844516"/>
            <a:ext cx="909719" cy="1566523"/>
          </a:xfrm>
          <a:prstGeom prst="wedgeRoundRectCallou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" name="Bulle narrative : rectangle à coins arrondis 10">
            <a:extLst>
              <a:ext uri="{FF2B5EF4-FFF2-40B4-BE49-F238E27FC236}">
                <a16:creationId xmlns:a16="http://schemas.microsoft.com/office/drawing/2014/main" id="{65130229-6FCF-ECF4-6483-13A7BBCD3318}"/>
              </a:ext>
            </a:extLst>
          </p:cNvPr>
          <p:cNvSpPr/>
          <p:nvPr/>
        </p:nvSpPr>
        <p:spPr>
          <a:xfrm rot="5400000">
            <a:off x="9022771" y="5210768"/>
            <a:ext cx="932119" cy="1567269"/>
          </a:xfrm>
          <a:prstGeom prst="wedgeRoundRectCallou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Bulle narrative : rectangle à coins arrondis 11">
            <a:extLst>
              <a:ext uri="{FF2B5EF4-FFF2-40B4-BE49-F238E27FC236}">
                <a16:creationId xmlns:a16="http://schemas.microsoft.com/office/drawing/2014/main" id="{04A95438-DA81-8CF0-D5C1-546ACAFB08BC}"/>
              </a:ext>
            </a:extLst>
          </p:cNvPr>
          <p:cNvSpPr/>
          <p:nvPr/>
        </p:nvSpPr>
        <p:spPr>
          <a:xfrm rot="5400000">
            <a:off x="9051500" y="845447"/>
            <a:ext cx="932945" cy="1580967"/>
          </a:xfrm>
          <a:prstGeom prst="wedgeRoundRectCallou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C19619E0-0B09-C937-B9F2-56DE56A15317}"/>
              </a:ext>
            </a:extLst>
          </p:cNvPr>
          <p:cNvSpPr txBox="1"/>
          <p:nvPr/>
        </p:nvSpPr>
        <p:spPr>
          <a:xfrm>
            <a:off x="8662441" y="5592542"/>
            <a:ext cx="16768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Aft>
                <a:spcPct val="0"/>
              </a:spcAft>
            </a:pPr>
            <a:r>
              <a:rPr lang="fr-FR" altLang="fr-FR" sz="2000" b="1" dirty="0">
                <a:solidFill>
                  <a:prstClr val="white"/>
                </a:solidFill>
                <a:latin typeface="Calibri Light" panose="020F0302020204030204"/>
              </a:rPr>
              <a:t>Mon côté</a:t>
            </a:r>
          </a:p>
          <a:p>
            <a:pPr algn="ctr" eaLnBrk="0" fontAlgn="base" hangingPunct="0">
              <a:spcAft>
                <a:spcPct val="0"/>
              </a:spcAft>
            </a:pPr>
            <a:r>
              <a:rPr lang="fr-FR" altLang="fr-FR" sz="2000" b="1" dirty="0">
                <a:solidFill>
                  <a:prstClr val="white"/>
                </a:solidFill>
                <a:latin typeface="Calibri Light" panose="020F0302020204030204"/>
              </a:rPr>
              <a:t>relationnel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EF29BB25-CF29-CB5F-2D60-ECCF943AF6E1}"/>
              </a:ext>
            </a:extLst>
          </p:cNvPr>
          <p:cNvSpPr txBox="1"/>
          <p:nvPr/>
        </p:nvSpPr>
        <p:spPr>
          <a:xfrm>
            <a:off x="8819912" y="1281986"/>
            <a:ext cx="14157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Aft>
                <a:spcPct val="0"/>
              </a:spcAft>
            </a:pPr>
            <a:r>
              <a:rPr lang="fr-FR" altLang="fr-FR" sz="2000" b="1" dirty="0">
                <a:solidFill>
                  <a:prstClr val="black"/>
                </a:solidFill>
                <a:latin typeface="Calibri Light" panose="020F0302020204030204"/>
              </a:rPr>
              <a:t>Mon côté</a:t>
            </a:r>
          </a:p>
          <a:p>
            <a:pPr algn="ctr" eaLnBrk="0" fontAlgn="base" hangingPunct="0">
              <a:spcAft>
                <a:spcPct val="0"/>
              </a:spcAft>
            </a:pPr>
            <a:r>
              <a:rPr lang="fr-FR" altLang="fr-FR" sz="2000" b="1" dirty="0">
                <a:solidFill>
                  <a:prstClr val="black"/>
                </a:solidFill>
                <a:latin typeface="Calibri Light" panose="020F0302020204030204"/>
              </a:rPr>
              <a:t>imaginatif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A2BC17E6-8DCC-8B6E-65B3-136ECBC3AC09}"/>
              </a:ext>
            </a:extLst>
          </p:cNvPr>
          <p:cNvSpPr txBox="1"/>
          <p:nvPr/>
        </p:nvSpPr>
        <p:spPr>
          <a:xfrm>
            <a:off x="1786939" y="934034"/>
            <a:ext cx="1415772" cy="1146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Aft>
                <a:spcPct val="0"/>
              </a:spcAft>
            </a:pPr>
            <a:r>
              <a:rPr lang="fr-FR" altLang="fr-FR" sz="2000" b="1" dirty="0">
                <a:solidFill>
                  <a:prstClr val="white"/>
                </a:solidFill>
                <a:latin typeface="Calibri Light" panose="020F0302020204030204"/>
              </a:rPr>
              <a:t>Mon côté</a:t>
            </a:r>
          </a:p>
          <a:p>
            <a:pPr algn="ctr" eaLnBrk="0" fontAlgn="base" hangingPunct="0">
              <a:spcAft>
                <a:spcPct val="0"/>
              </a:spcAft>
            </a:pPr>
            <a:r>
              <a:rPr lang="fr-FR" altLang="fr-FR" sz="2000" b="1" dirty="0">
                <a:solidFill>
                  <a:prstClr val="white"/>
                </a:solidFill>
                <a:latin typeface="Calibri Light" panose="020F0302020204030204"/>
              </a:rPr>
              <a:t>rationnel</a:t>
            </a:r>
            <a:endParaRPr lang="fr-FR" altLang="fr-FR" sz="2000" b="1" dirty="0">
              <a:solidFill>
                <a:prstClr val="black"/>
              </a:solidFill>
              <a:latin typeface="Calibri Light" panose="020F0302020204030204"/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altLang="fr-FR" sz="1900" b="1" dirty="0">
              <a:solidFill>
                <a:prstClr val="black"/>
              </a:solidFill>
              <a:latin typeface="Calibri Light" panose="020F0302020204030204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1D3F06F6-3EDB-DD6C-A7C7-DF1CEBAF19BF}"/>
              </a:ext>
            </a:extLst>
          </p:cNvPr>
          <p:cNvSpPr txBox="1"/>
          <p:nvPr/>
        </p:nvSpPr>
        <p:spPr>
          <a:xfrm>
            <a:off x="1839268" y="5255922"/>
            <a:ext cx="12931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Aft>
                <a:spcPct val="0"/>
              </a:spcAft>
            </a:pPr>
            <a:r>
              <a:rPr lang="fr-FR" altLang="fr-FR" sz="2000" b="1" dirty="0">
                <a:solidFill>
                  <a:prstClr val="black"/>
                </a:solidFill>
                <a:latin typeface="Calibri Light" panose="020F0302020204030204"/>
              </a:rPr>
              <a:t>Mon côté</a:t>
            </a:r>
          </a:p>
          <a:p>
            <a:pPr algn="ctr" eaLnBrk="0" fontAlgn="base" hangingPunct="0">
              <a:spcAft>
                <a:spcPct val="0"/>
              </a:spcAft>
            </a:pPr>
            <a:r>
              <a:rPr lang="fr-FR" altLang="fr-FR" sz="2000" b="1" dirty="0">
                <a:solidFill>
                  <a:prstClr val="black"/>
                </a:solidFill>
                <a:latin typeface="Calibri Light" panose="020F0302020204030204"/>
              </a:rPr>
              <a:t>organisé</a:t>
            </a:r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BEB34CDD-869D-3563-9609-07F2714BD381}"/>
              </a:ext>
            </a:extLst>
          </p:cNvPr>
          <p:cNvSpPr/>
          <p:nvPr/>
        </p:nvSpPr>
        <p:spPr>
          <a:xfrm>
            <a:off x="3520351" y="1256549"/>
            <a:ext cx="547608" cy="486625"/>
          </a:xfrm>
          <a:prstGeom prst="ellipse">
            <a:avLst/>
          </a:prstGeom>
          <a:solidFill>
            <a:srgbClr val="0432FF"/>
          </a:solidFill>
          <a:ln>
            <a:solidFill>
              <a:srgbClr val="0432FF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white"/>
                </a:solidFill>
                <a:latin typeface="Calibri" panose="020F0502020204030204"/>
              </a:rPr>
              <a:t>A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2C152582-0687-39CD-C679-51E12480010E}"/>
              </a:ext>
            </a:extLst>
          </p:cNvPr>
          <p:cNvSpPr/>
          <p:nvPr/>
        </p:nvSpPr>
        <p:spPr>
          <a:xfrm>
            <a:off x="3493988" y="5528342"/>
            <a:ext cx="561155" cy="51241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black"/>
                </a:solidFill>
                <a:latin typeface="Calibri" panose="020F0502020204030204"/>
              </a:rPr>
              <a:t>B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B60CAC72-4EC0-F86B-F7A7-D248988FDCC4}"/>
              </a:ext>
            </a:extLst>
          </p:cNvPr>
          <p:cNvSpPr/>
          <p:nvPr/>
        </p:nvSpPr>
        <p:spPr>
          <a:xfrm>
            <a:off x="8011271" y="5490848"/>
            <a:ext cx="509759" cy="47296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white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4D6C73A9-CCBE-6069-28CA-C7B4144078EF}"/>
              </a:ext>
            </a:extLst>
          </p:cNvPr>
          <p:cNvSpPr/>
          <p:nvPr/>
        </p:nvSpPr>
        <p:spPr>
          <a:xfrm>
            <a:off x="7987089" y="1227681"/>
            <a:ext cx="511189" cy="54435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black"/>
                </a:solidFill>
                <a:latin typeface="Calibri" panose="020F0502020204030204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4164020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27" grpId="0" animBg="1"/>
      <p:bldP spid="28" grpId="0" animBg="1"/>
      <p:bldP spid="29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392DB6-7404-453D-8D90-49CA2289F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55C8C6BD-0F01-3981-D9EA-9F3C5CDF2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5521" y="-27384"/>
            <a:ext cx="83534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002060"/>
                </a:solidFill>
                <a:latin typeface="Calibri" panose="020F0502020204030204"/>
                <a:cs typeface="Arial" charset="0"/>
              </a:rPr>
              <a:t>Les types</a:t>
            </a:r>
            <a:r>
              <a:rPr lang="en-US" sz="3600" b="1" dirty="0">
                <a:solidFill>
                  <a:srgbClr val="002060"/>
                </a:solidFill>
                <a:latin typeface="Georgia" panose="02040502050405020303" pitchFamily="18" charset="0"/>
                <a:cs typeface="Arial" charset="0"/>
              </a:rPr>
              <a:t> </a:t>
            </a:r>
          </a:p>
        </p:txBody>
      </p:sp>
      <p:sp>
        <p:nvSpPr>
          <p:cNvPr id="82949" name="AutoShape 2">
            <a:extLst>
              <a:ext uri="{FF2B5EF4-FFF2-40B4-BE49-F238E27FC236}">
                <a16:creationId xmlns:a16="http://schemas.microsoft.com/office/drawing/2014/main" id="{20E26591-895C-C796-94CA-AF5006C2A09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29126" y="1654175"/>
            <a:ext cx="4835525" cy="512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altLang="fr-FR">
              <a:solidFill>
                <a:prstClr val="black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47132E9D-7C60-713E-701A-1D201C890C6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368590" y="1544638"/>
            <a:ext cx="4835525" cy="512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altLang="fr-FR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DAFE730-1C68-E34F-3D53-FC6863850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1895" y="700038"/>
            <a:ext cx="4243388" cy="2819400"/>
          </a:xfrm>
          <a:prstGeom prst="rect">
            <a:avLst/>
          </a:prstGeom>
          <a:solidFill>
            <a:srgbClr val="0432FF">
              <a:alpha val="70000"/>
            </a:srgbClr>
          </a:solidFill>
          <a:ln>
            <a:noFill/>
          </a:ln>
          <a:effectLst>
            <a:outerShdw dist="107763" dir="13500000" algn="ctr" rotWithShape="0">
              <a:srgbClr val="808080"/>
            </a:outerShdw>
          </a:effectLst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altLang="fr-FR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DAA489-BDBD-F6E5-F4D9-B1DE98EFA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6095" y="3501010"/>
            <a:ext cx="4244280" cy="2892015"/>
          </a:xfrm>
          <a:prstGeom prst="rect">
            <a:avLst/>
          </a:prstGeom>
          <a:solidFill>
            <a:srgbClr val="00CC66">
              <a:alpha val="75000"/>
            </a:srgbClr>
          </a:soli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DE52DD31-69AB-A6DA-BAB2-04F8C9D95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0375" y="688377"/>
            <a:ext cx="4228480" cy="2819400"/>
          </a:xfrm>
          <a:prstGeom prst="rect">
            <a:avLst/>
          </a:prstGeom>
          <a:solidFill>
            <a:srgbClr val="FFFF00">
              <a:alpha val="60000"/>
            </a:srgbClr>
          </a:solidFill>
          <a:ln>
            <a:noFill/>
          </a:ln>
          <a:effectLst>
            <a:outerShdw dist="107763" dir="18900000" algn="ctr" rotWithShape="0">
              <a:srgbClr val="808080"/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altLang="fr-FR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FC4A2C6C-F5FD-35C0-553D-2FCC09C03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7832" y="3500508"/>
            <a:ext cx="4228479" cy="2893017"/>
          </a:xfrm>
          <a:prstGeom prst="rect">
            <a:avLst/>
          </a:prstGeom>
          <a:solidFill>
            <a:srgbClr val="FF0000">
              <a:alpha val="65000"/>
            </a:srgbClr>
          </a:solidFill>
          <a:ln>
            <a:noFill/>
          </a:ln>
          <a:effectLst>
            <a:outerShdw dist="107763" dir="2700000" algn="ctr" rotWithShape="0">
              <a:srgbClr val="808080"/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altLang="fr-FR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Text Box 14">
            <a:extLst>
              <a:ext uri="{FF2B5EF4-FFF2-40B4-BE49-F238E27FC236}">
                <a16:creationId xmlns:a16="http://schemas.microsoft.com/office/drawing/2014/main" id="{DB30BBB7-881B-44A7-2F57-3F3FB213D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6863" y="1338265"/>
            <a:ext cx="3886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altLang="fr-FR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Text Box 15">
            <a:extLst>
              <a:ext uri="{FF2B5EF4-FFF2-40B4-BE49-F238E27FC236}">
                <a16:creationId xmlns:a16="http://schemas.microsoft.com/office/drawing/2014/main" id="{410C5525-8EAD-85DB-E629-B4348981C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6863" y="4691065"/>
            <a:ext cx="3886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altLang="fr-FR">
              <a:solidFill>
                <a:srgbClr val="5A4B28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Text Box 16">
            <a:extLst>
              <a:ext uri="{FF2B5EF4-FFF2-40B4-BE49-F238E27FC236}">
                <a16:creationId xmlns:a16="http://schemas.microsoft.com/office/drawing/2014/main" id="{DA399F61-BCAE-874B-9376-80FC9F105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7863" y="1414465"/>
            <a:ext cx="3886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fr-FR" altLang="fr-FR">
              <a:solidFill>
                <a:srgbClr val="5A4B28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Text Box 17">
            <a:extLst>
              <a:ext uri="{FF2B5EF4-FFF2-40B4-BE49-F238E27FC236}">
                <a16:creationId xmlns:a16="http://schemas.microsoft.com/office/drawing/2014/main" id="{5ED30E15-05E1-CCA1-80A3-C68339F63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4063" y="4614865"/>
            <a:ext cx="3886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fr-FR" altLang="fr-FR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" name="Text Box 16">
            <a:extLst>
              <a:ext uri="{FF2B5EF4-FFF2-40B4-BE49-F238E27FC236}">
                <a16:creationId xmlns:a16="http://schemas.microsoft.com/office/drawing/2014/main" id="{98240452-ECEB-FF45-0F6A-39D69910C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3073" y="1191702"/>
            <a:ext cx="2282198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2200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VISIONNAIRE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2200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GOUT DU RISQUE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2200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DETENDU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2200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OUVERT</a:t>
            </a:r>
            <a:endParaRPr lang="fr-FR" altLang="fr-FR" sz="2200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6C02D52B-C19F-D330-07B6-CBCAA5867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0487" y="4422994"/>
            <a:ext cx="38862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2200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PRUDENT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2200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MINUTIEUX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2200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METHODIQUE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2200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CONVENTIONNEL</a:t>
            </a:r>
            <a:endParaRPr lang="fr-FR" altLang="fr-FR" sz="2200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7" name="Text Box 17">
            <a:extLst>
              <a:ext uri="{FF2B5EF4-FFF2-40B4-BE49-F238E27FC236}">
                <a16:creationId xmlns:a16="http://schemas.microsoft.com/office/drawing/2014/main" id="{2BCF28C9-F941-ADAD-C6A7-48A361C1E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8018" y="4536189"/>
            <a:ext cx="38862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2200" b="1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DOUX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2200" b="1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AMICAL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2200" b="1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EMPATHIQUE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2200" b="1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SERVIABLE</a:t>
            </a:r>
            <a:endParaRPr lang="fr-FR" altLang="fr-FR" sz="2200" dirty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E41207D1-4ABB-68F4-1CEA-D275A95FA909}"/>
              </a:ext>
            </a:extLst>
          </p:cNvPr>
          <p:cNvSpPr/>
          <p:nvPr/>
        </p:nvSpPr>
        <p:spPr>
          <a:xfrm>
            <a:off x="4857279" y="777445"/>
            <a:ext cx="878633" cy="876731"/>
          </a:xfrm>
          <a:prstGeom prst="ellipse">
            <a:avLst/>
          </a:prstGeom>
          <a:solidFill>
            <a:srgbClr val="0432FF"/>
          </a:solidFill>
          <a:ln>
            <a:solidFill>
              <a:srgbClr val="0432FF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white"/>
                </a:solidFill>
                <a:latin typeface="Calibri" panose="020F0502020204030204"/>
              </a:rPr>
              <a:t>A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86655CEA-A7DE-ACCE-D6CD-CB971269952B}"/>
              </a:ext>
            </a:extLst>
          </p:cNvPr>
          <p:cNvSpPr/>
          <p:nvPr/>
        </p:nvSpPr>
        <p:spPr>
          <a:xfrm>
            <a:off x="4939134" y="5362395"/>
            <a:ext cx="878633" cy="876731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black"/>
                </a:solidFill>
                <a:latin typeface="Calibri" panose="020F0502020204030204"/>
              </a:rPr>
              <a:t>B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BC9D569B-9A83-8FD0-1783-71D7CD98BAC1}"/>
              </a:ext>
            </a:extLst>
          </p:cNvPr>
          <p:cNvSpPr/>
          <p:nvPr/>
        </p:nvSpPr>
        <p:spPr>
          <a:xfrm>
            <a:off x="6060572" y="5368033"/>
            <a:ext cx="878633" cy="87673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white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D30ACC47-73A3-9E64-29E9-79D4D3B6DFE0}"/>
              </a:ext>
            </a:extLst>
          </p:cNvPr>
          <p:cNvSpPr/>
          <p:nvPr/>
        </p:nvSpPr>
        <p:spPr>
          <a:xfrm>
            <a:off x="6133829" y="798573"/>
            <a:ext cx="878633" cy="876731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black"/>
                </a:solidFill>
                <a:latin typeface="Calibri" panose="020F0502020204030204"/>
              </a:rPr>
              <a:t>D</a:t>
            </a:r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DF170ED0-20AE-28C7-F448-4D0BA9A7E2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8393" y="1035128"/>
            <a:ext cx="2016125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2200" b="1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REFLECHI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2200" b="1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CRITIQUE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2200" b="1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TECHNIQUE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2200" b="1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DISTANT</a:t>
            </a:r>
            <a:endParaRPr lang="fr-FR" altLang="fr-FR" sz="2200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13" name="Group 19">
            <a:extLst>
              <a:ext uri="{FF2B5EF4-FFF2-40B4-BE49-F238E27FC236}">
                <a16:creationId xmlns:a16="http://schemas.microsoft.com/office/drawing/2014/main" id="{03CD01D8-DD70-316A-9D05-6EC4C9F14044}"/>
              </a:ext>
            </a:extLst>
          </p:cNvPr>
          <p:cNvGrpSpPr>
            <a:grpSpLocks/>
          </p:cNvGrpSpPr>
          <p:nvPr/>
        </p:nvGrpSpPr>
        <p:grpSpPr bwMode="auto">
          <a:xfrm>
            <a:off x="3935760" y="1916113"/>
            <a:ext cx="4152900" cy="2971800"/>
            <a:chOff x="1488" y="1296"/>
            <a:chExt cx="2736" cy="1920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1E3FAC-17F8-C16A-5F20-1873744488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8" y="1296"/>
              <a:ext cx="2736" cy="1920"/>
              <a:chOff x="1488" y="1296"/>
              <a:chExt cx="2736" cy="1920"/>
            </a:xfrm>
          </p:grpSpPr>
          <p:sp>
            <p:nvSpPr>
              <p:cNvPr id="35" name="Rectangle 21">
                <a:extLst>
                  <a:ext uri="{FF2B5EF4-FFF2-40B4-BE49-F238E27FC236}">
                    <a16:creationId xmlns:a16="http://schemas.microsoft.com/office/drawing/2014/main" id="{F22A1706-490C-4509-3FB6-1483D727D4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8" y="1344"/>
                <a:ext cx="2736" cy="1872"/>
              </a:xfrm>
              <a:prstGeom prst="rect">
                <a:avLst/>
              </a:prstGeom>
              <a:solidFill>
                <a:srgbClr val="FFFFFF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altLang="fr-FR" sz="2000"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36" name="Text Box 22">
                <a:extLst>
                  <a:ext uri="{FF2B5EF4-FFF2-40B4-BE49-F238E27FC236}">
                    <a16:creationId xmlns:a16="http://schemas.microsoft.com/office/drawing/2014/main" id="{7ADABDB7-1605-2565-B488-3232A70F0D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88" y="1296"/>
                <a:ext cx="2736" cy="2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fr-FR" altLang="fr-FR" sz="2000" b="1">
                    <a:solidFill>
                      <a:srgbClr val="5A4B28"/>
                    </a:solidFill>
                    <a:latin typeface="Calibri" panose="020F0502020204030204"/>
                    <a:cs typeface="Arial" panose="020B0604020202020204" pitchFamily="34" charset="0"/>
                  </a:rPr>
                  <a:t>Intérêts particuliers</a:t>
                </a:r>
                <a:endParaRPr lang="fr-FR" altLang="fr-FR" sz="2000">
                  <a:solidFill>
                    <a:srgbClr val="5A4B28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2" name="Text Box 23">
              <a:extLst>
                <a:ext uri="{FF2B5EF4-FFF2-40B4-BE49-F238E27FC236}">
                  <a16:creationId xmlns:a16="http://schemas.microsoft.com/office/drawing/2014/main" id="{D1A365A0-756A-8D4D-5704-D03A778D56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1483"/>
              <a:ext cx="1296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b="1" dirty="0">
                  <a:solidFill>
                    <a:srgbClr val="5A4B28"/>
                  </a:solidFill>
                  <a:latin typeface="Calibri" panose="020F0502020204030204"/>
                  <a:cs typeface="Arial" panose="020B0604020202020204" pitchFamily="34" charset="0"/>
                </a:rPr>
                <a:t>Performance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b="1" dirty="0">
                  <a:solidFill>
                    <a:srgbClr val="5A4B28"/>
                  </a:solidFill>
                  <a:latin typeface="Calibri" panose="020F0502020204030204"/>
                  <a:cs typeface="Arial" panose="020B0604020202020204" pitchFamily="34" charset="0"/>
                </a:rPr>
                <a:t>Efficacité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b="1" dirty="0">
                  <a:solidFill>
                    <a:srgbClr val="5A4B28"/>
                  </a:solidFill>
                  <a:latin typeface="Calibri" panose="020F0502020204030204"/>
                  <a:cs typeface="Arial" panose="020B0604020202020204" pitchFamily="34" charset="0"/>
                </a:rPr>
                <a:t>Fonctionnalité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b="1" dirty="0">
                  <a:solidFill>
                    <a:srgbClr val="5A4B28"/>
                  </a:solidFill>
                  <a:latin typeface="Calibri" panose="020F0502020204030204"/>
                  <a:cs typeface="Arial" panose="020B0604020202020204" pitchFamily="34" charset="0"/>
                </a:rPr>
                <a:t>Valeur des choses</a:t>
              </a:r>
              <a:endParaRPr lang="fr-FR" altLang="fr-FR" sz="2000" dirty="0">
                <a:solidFill>
                  <a:srgbClr val="5A4B28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32" name="Text Box 24">
              <a:extLst>
                <a:ext uri="{FF2B5EF4-FFF2-40B4-BE49-F238E27FC236}">
                  <a16:creationId xmlns:a16="http://schemas.microsoft.com/office/drawing/2014/main" id="{2680E3B6-2A99-BA29-FCCB-2BD23ED561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2413"/>
              <a:ext cx="1296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b="1" dirty="0">
                  <a:solidFill>
                    <a:srgbClr val="5A4B28"/>
                  </a:solidFill>
                  <a:latin typeface="Calibri" panose="020F0502020204030204"/>
                  <a:cs typeface="Arial" panose="020B0604020202020204" pitchFamily="34" charset="0"/>
                </a:rPr>
                <a:t>Qualité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b="1" dirty="0">
                  <a:solidFill>
                    <a:srgbClr val="5A4B28"/>
                  </a:solidFill>
                  <a:latin typeface="Calibri" panose="020F0502020204030204"/>
                  <a:cs typeface="Arial" panose="020B0604020202020204" pitchFamily="34" charset="0"/>
                </a:rPr>
                <a:t>Sécurité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b="1" dirty="0">
                  <a:solidFill>
                    <a:srgbClr val="5A4B28"/>
                  </a:solidFill>
                  <a:latin typeface="Calibri" panose="020F0502020204030204"/>
                  <a:cs typeface="Arial" panose="020B0604020202020204" pitchFamily="34" charset="0"/>
                </a:rPr>
                <a:t>Fiabilité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b="1" dirty="0">
                  <a:solidFill>
                    <a:srgbClr val="5A4B28"/>
                  </a:solidFill>
                  <a:latin typeface="Calibri" panose="020F0502020204030204"/>
                  <a:cs typeface="Arial" panose="020B0604020202020204" pitchFamily="34" charset="0"/>
                </a:rPr>
                <a:t>Pratique</a:t>
              </a:r>
              <a:endParaRPr lang="fr-FR" altLang="fr-FR" sz="2000" dirty="0">
                <a:solidFill>
                  <a:srgbClr val="5A4B28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33" name="Text Box 25">
              <a:extLst>
                <a:ext uri="{FF2B5EF4-FFF2-40B4-BE49-F238E27FC236}">
                  <a16:creationId xmlns:a16="http://schemas.microsoft.com/office/drawing/2014/main" id="{C36F7F3E-A6EA-373A-2D6C-AAEE4DD6D0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1529"/>
              <a:ext cx="1296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b="1" dirty="0">
                  <a:solidFill>
                    <a:srgbClr val="5A4B28"/>
                  </a:solidFill>
                  <a:latin typeface="Calibri" panose="020F0502020204030204"/>
                  <a:cs typeface="Arial" panose="020B0604020202020204" pitchFamily="34" charset="0"/>
                </a:rPr>
                <a:t>Exploration</a:t>
              </a: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b="1" dirty="0">
                  <a:solidFill>
                    <a:srgbClr val="5A4B28"/>
                  </a:solidFill>
                  <a:latin typeface="Calibri" panose="020F0502020204030204"/>
                  <a:cs typeface="Arial" panose="020B0604020202020204" pitchFamily="34" charset="0"/>
                </a:rPr>
                <a:t>Stratégie</a:t>
              </a: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b="1" dirty="0">
                  <a:solidFill>
                    <a:srgbClr val="5A4B28"/>
                  </a:solidFill>
                  <a:latin typeface="Calibri" panose="020F0502020204030204"/>
                  <a:cs typeface="Arial" panose="020B0604020202020204" pitchFamily="34" charset="0"/>
                </a:rPr>
                <a:t>Concept</a:t>
              </a: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b="1" dirty="0">
                  <a:solidFill>
                    <a:srgbClr val="5A4B28"/>
                  </a:solidFill>
                  <a:latin typeface="Calibri" panose="020F0502020204030204"/>
                  <a:cs typeface="Arial" panose="020B0604020202020204" pitchFamily="34" charset="0"/>
                </a:rPr>
                <a:t>Amusement</a:t>
              </a:r>
              <a:endParaRPr lang="fr-FR" altLang="fr-FR" sz="2000" dirty="0">
                <a:solidFill>
                  <a:srgbClr val="5A4B28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34" name="Text Box 26">
              <a:extLst>
                <a:ext uri="{FF2B5EF4-FFF2-40B4-BE49-F238E27FC236}">
                  <a16:creationId xmlns:a16="http://schemas.microsoft.com/office/drawing/2014/main" id="{012C366A-2635-6B94-4FD4-FF6FD61A01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2413"/>
              <a:ext cx="1296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b="1" dirty="0">
                  <a:solidFill>
                    <a:srgbClr val="5A4B28"/>
                  </a:solidFill>
                  <a:latin typeface="Calibri" panose="020F0502020204030204"/>
                  <a:cs typeface="Arial" panose="020B0604020202020204" pitchFamily="34" charset="0"/>
                </a:rPr>
                <a:t>Amour</a:t>
              </a: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b="1" dirty="0">
                  <a:solidFill>
                    <a:srgbClr val="5A4B28"/>
                  </a:solidFill>
                  <a:latin typeface="Calibri" panose="020F0502020204030204"/>
                  <a:cs typeface="Arial" panose="020B0604020202020204" pitchFamily="34" charset="0"/>
                </a:rPr>
                <a:t>Charité</a:t>
              </a: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b="1" dirty="0">
                  <a:solidFill>
                    <a:srgbClr val="5A4B28"/>
                  </a:solidFill>
                  <a:latin typeface="Calibri" panose="020F0502020204030204"/>
                  <a:cs typeface="Arial" panose="020B0604020202020204" pitchFamily="34" charset="0"/>
                </a:rPr>
                <a:t>Communication</a:t>
              </a: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b="1" dirty="0">
                  <a:solidFill>
                    <a:srgbClr val="5A4B28"/>
                  </a:solidFill>
                  <a:latin typeface="Calibri" panose="020F0502020204030204"/>
                  <a:cs typeface="Arial" panose="020B0604020202020204" pitchFamily="34" charset="0"/>
                </a:rPr>
                <a:t>Contact humain</a:t>
              </a:r>
              <a:endParaRPr lang="fr-FR" altLang="fr-FR" sz="2000" dirty="0">
                <a:solidFill>
                  <a:srgbClr val="5A4B28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677011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7" name="Rectangle 2">
            <a:extLst>
              <a:ext uri="{FF2B5EF4-FFF2-40B4-BE49-F238E27FC236}">
                <a16:creationId xmlns:a16="http://schemas.microsoft.com/office/drawing/2014/main" id="{2BAAFF90-E5CB-EEAA-CC3D-8B80F2EF5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25401"/>
            <a:ext cx="8353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fr-FR" sz="2800" dirty="0">
                <a:solidFill>
                  <a:prstClr val="white"/>
                </a:solidFill>
                <a:latin typeface="Berlin Sans FB" panose="020E0602020502020306" pitchFamily="34" charset="77"/>
                <a:cs typeface="Arial" panose="020B0604020202020204" pitchFamily="34" charset="0"/>
              </a:rPr>
              <a:t>CARACTERISTIQUES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3221F91-61F9-5FB2-FE94-DB4CA3FEC55D}"/>
              </a:ext>
            </a:extLst>
          </p:cNvPr>
          <p:cNvSpPr/>
          <p:nvPr/>
        </p:nvSpPr>
        <p:spPr>
          <a:xfrm>
            <a:off x="3575050" y="69850"/>
            <a:ext cx="5113338" cy="40640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3600" b="1" dirty="0">
                <a:solidFill>
                  <a:srgbClr val="002060"/>
                </a:solidFill>
                <a:latin typeface="Calibri" panose="020F0502020204030204"/>
                <a:cs typeface="Arial" panose="020B0604020202020204" pitchFamily="34" charset="0"/>
              </a:rPr>
              <a:t>Les caractéristiques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20ACDA-9F9C-7DE9-3732-1BF34CC15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3328" y="700038"/>
            <a:ext cx="4243388" cy="2819400"/>
          </a:xfrm>
          <a:prstGeom prst="rect">
            <a:avLst/>
          </a:prstGeom>
          <a:solidFill>
            <a:srgbClr val="0432FF">
              <a:alpha val="70000"/>
            </a:srgbClr>
          </a:solidFill>
          <a:ln>
            <a:noFill/>
          </a:ln>
          <a:effectLst>
            <a:outerShdw dist="107763" dir="13500000" algn="ctr" rotWithShape="0">
              <a:srgbClr val="808080"/>
            </a:outerShdw>
          </a:effectLst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altLang="fr-FR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E2ED094-4580-7514-25E8-F3B9B5D8F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528" y="3501010"/>
            <a:ext cx="4244280" cy="2892015"/>
          </a:xfrm>
          <a:prstGeom prst="rect">
            <a:avLst/>
          </a:prstGeom>
          <a:solidFill>
            <a:srgbClr val="00CC66">
              <a:alpha val="75000"/>
            </a:srgbClr>
          </a:soli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BBC6F7A7-6296-9671-03E6-FB311A478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808" y="688377"/>
            <a:ext cx="4228480" cy="2819400"/>
          </a:xfrm>
          <a:prstGeom prst="rect">
            <a:avLst/>
          </a:prstGeom>
          <a:solidFill>
            <a:srgbClr val="FFFF00">
              <a:alpha val="60000"/>
            </a:srgbClr>
          </a:solidFill>
          <a:ln>
            <a:noFill/>
          </a:ln>
          <a:effectLst>
            <a:outerShdw dist="107763" dir="18900000" algn="ctr" rotWithShape="0">
              <a:srgbClr val="808080"/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altLang="fr-FR" dirty="0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76270467-CA91-9D39-D6DE-525F12FCF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9265" y="3500508"/>
            <a:ext cx="4228479" cy="2893017"/>
          </a:xfrm>
          <a:prstGeom prst="rect">
            <a:avLst/>
          </a:prstGeom>
          <a:solidFill>
            <a:srgbClr val="FF0000">
              <a:alpha val="65000"/>
            </a:srgbClr>
          </a:solidFill>
          <a:ln>
            <a:noFill/>
          </a:ln>
          <a:effectLst>
            <a:outerShdw dist="107763" dir="2700000" algn="ctr" rotWithShape="0">
              <a:srgbClr val="808080"/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altLang="fr-FR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Text Box 14">
            <a:extLst>
              <a:ext uri="{FF2B5EF4-FFF2-40B4-BE49-F238E27FC236}">
                <a16:creationId xmlns:a16="http://schemas.microsoft.com/office/drawing/2014/main" id="{B9561795-020C-EFF9-F023-FBA377A4A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296" y="1338265"/>
            <a:ext cx="3886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altLang="fr-FR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Text Box 15">
            <a:extLst>
              <a:ext uri="{FF2B5EF4-FFF2-40B4-BE49-F238E27FC236}">
                <a16:creationId xmlns:a16="http://schemas.microsoft.com/office/drawing/2014/main" id="{09371818-1A5E-FCEB-3ED8-7C915472C8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296" y="4691065"/>
            <a:ext cx="3886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altLang="fr-FR">
              <a:solidFill>
                <a:srgbClr val="5A4B28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Text Box 16">
            <a:extLst>
              <a:ext uri="{FF2B5EF4-FFF2-40B4-BE49-F238E27FC236}">
                <a16:creationId xmlns:a16="http://schemas.microsoft.com/office/drawing/2014/main" id="{000E3334-EAF6-30D7-E535-96E7000E06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9296" y="1414465"/>
            <a:ext cx="3886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fr-FR" altLang="fr-FR">
              <a:solidFill>
                <a:srgbClr val="5A4B28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Text Box 17">
            <a:extLst>
              <a:ext uri="{FF2B5EF4-FFF2-40B4-BE49-F238E27FC236}">
                <a16:creationId xmlns:a16="http://schemas.microsoft.com/office/drawing/2014/main" id="{EAF8426B-ED9E-346B-F441-A59AEA3FA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5496" y="4614865"/>
            <a:ext cx="3886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fr-FR" altLang="fr-FR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A75AFE1-22F6-A2B5-594D-ED5ECED931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6075" y="825076"/>
            <a:ext cx="3886200" cy="2612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  <a:cs typeface="Arial" panose="020B0604020202020204" pitchFamily="34" charset="0"/>
              </a:rPr>
              <a:t>Considère les aspects financiers</a:t>
            </a: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  <a:cs typeface="Arial" panose="020B0604020202020204" pitchFamily="34" charset="0"/>
              </a:rPr>
              <a:t>Comprend les éléments techniques</a:t>
            </a: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  <a:cs typeface="Arial" panose="020B0604020202020204" pitchFamily="34" charset="0"/>
              </a:rPr>
              <a:t>Mesure précisément</a:t>
            </a: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  <a:cs typeface="Arial" panose="020B0604020202020204" pitchFamily="34" charset="0"/>
              </a:rPr>
              <a:t>Argumente rationnellement</a:t>
            </a: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  <a:cs typeface="Arial" panose="020B0604020202020204" pitchFamily="34" charset="0"/>
              </a:rPr>
              <a:t>Résout les problèmes logiquement</a:t>
            </a: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  <a:cs typeface="Arial" panose="020B0604020202020204" pitchFamily="34" charset="0"/>
              </a:rPr>
              <a:t>Analyse les possibilités</a:t>
            </a: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  <a:cs typeface="Arial" panose="020B0604020202020204" pitchFamily="34" charset="0"/>
              </a:rPr>
              <a:t>Réunit les faits</a:t>
            </a:r>
            <a:endParaRPr lang="fr-FR" altLang="fr-FR" sz="1900" dirty="0">
              <a:solidFill>
                <a:prstClr val="black"/>
              </a:solidFill>
              <a:latin typeface="Calibri Light" panose="020F0302020204030204"/>
              <a:cs typeface="Arial" panose="020B0604020202020204" pitchFamily="34" charset="0"/>
            </a:endParaRPr>
          </a:p>
        </p:txBody>
      </p:sp>
      <p:sp>
        <p:nvSpPr>
          <p:cNvPr id="13" name="Text Box 15">
            <a:extLst>
              <a:ext uri="{FF2B5EF4-FFF2-40B4-BE49-F238E27FC236}">
                <a16:creationId xmlns:a16="http://schemas.microsoft.com/office/drawing/2014/main" id="{C00B5D88-1F38-C3D4-0227-1CFB790E8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6075" y="3707607"/>
            <a:ext cx="3886200" cy="2320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Remarque les défauts</a:t>
            </a: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Approche les problèmes pratiquement</a:t>
            </a: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Va jusqu’au bout des choses</a:t>
            </a: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Développe des plans détaillés et des procédures</a:t>
            </a: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Envisage les actions en termes de planning et de délais</a:t>
            </a:r>
            <a:endParaRPr lang="fr-FR" altLang="fr-FR" sz="1900" dirty="0">
              <a:solidFill>
                <a:prstClr val="black"/>
              </a:solidFill>
              <a:latin typeface="Calibri Light" panose="020F0302020204030204"/>
              <a:cs typeface="Arial" panose="020B0604020202020204" pitchFamily="34" charset="0"/>
            </a:endParaRPr>
          </a:p>
        </p:txBody>
      </p:sp>
      <p:sp>
        <p:nvSpPr>
          <p:cNvPr id="14" name="Text Box 17">
            <a:extLst>
              <a:ext uri="{FF2B5EF4-FFF2-40B4-BE49-F238E27FC236}">
                <a16:creationId xmlns:a16="http://schemas.microsoft.com/office/drawing/2014/main" id="{26C65DE1-9505-8938-A831-8CE5517C06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629" y="3683476"/>
            <a:ext cx="4006850" cy="223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  <a:cs typeface="Arial" panose="020B0604020202020204" pitchFamily="34" charset="0"/>
              </a:rPr>
              <a:t>Persuade, enseigne</a:t>
            </a:r>
          </a:p>
          <a:p>
            <a:pPr algn="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  <a:cs typeface="Arial" panose="020B0604020202020204" pitchFamily="34" charset="0"/>
              </a:rPr>
              <a:t>Engendre l ’enthousiasme</a:t>
            </a:r>
            <a:endParaRPr lang="fr-FR" altLang="fr-FR" sz="800" b="1" dirty="0">
              <a:solidFill>
                <a:prstClr val="white"/>
              </a:solidFill>
              <a:latin typeface="Calibri Light" panose="020F0302020204030204"/>
              <a:cs typeface="Arial" panose="020B0604020202020204" pitchFamily="34" charset="0"/>
            </a:endParaRPr>
          </a:p>
          <a:p>
            <a:pPr algn="r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  <a:cs typeface="Arial" panose="020B0604020202020204" pitchFamily="34" charset="0"/>
              </a:rPr>
              <a:t>Perçoit les difficultés relationnelles</a:t>
            </a:r>
          </a:p>
          <a:p>
            <a:pPr algn="r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  <a:cs typeface="Arial" panose="020B0604020202020204" pitchFamily="34" charset="0"/>
              </a:rPr>
              <a:t>Anticipe le ressenti des autres</a:t>
            </a:r>
          </a:p>
          <a:p>
            <a:pPr algn="r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  <a:cs typeface="Arial" panose="020B0604020202020204" pitchFamily="34" charset="0"/>
              </a:rPr>
              <a:t>Concilie, considère les valeurs</a:t>
            </a:r>
          </a:p>
          <a:p>
            <a:pPr algn="r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white"/>
                </a:solidFill>
                <a:latin typeface="Calibri Light" panose="020F0302020204030204"/>
                <a:cs typeface="Arial" panose="020B0604020202020204" pitchFamily="34" charset="0"/>
              </a:rPr>
              <a:t>Comprend les éléments émotionnels</a:t>
            </a:r>
            <a:endParaRPr lang="fr-FR" altLang="fr-FR" sz="1900" dirty="0">
              <a:solidFill>
                <a:prstClr val="black"/>
              </a:solidFill>
              <a:latin typeface="Calibri Light" panose="020F0302020204030204"/>
              <a:cs typeface="Arial" panose="020B0604020202020204" pitchFamily="34" charset="0"/>
            </a:endParaRPr>
          </a:p>
        </p:txBody>
      </p:sp>
      <p:sp>
        <p:nvSpPr>
          <p:cNvPr id="15" name="Text Box 16">
            <a:extLst>
              <a:ext uri="{FF2B5EF4-FFF2-40B4-BE49-F238E27FC236}">
                <a16:creationId xmlns:a16="http://schemas.microsoft.com/office/drawing/2014/main" id="{2C320983-BC0A-C290-14C1-DCC8F333C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9296" y="796238"/>
            <a:ext cx="3886200" cy="2700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Résout les problèmes de manière intuitive</a:t>
            </a:r>
          </a:p>
          <a:p>
            <a:pPr algn="r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Synthétise des éléments incohérents dans un nouveau tout</a:t>
            </a:r>
          </a:p>
          <a:p>
            <a:pPr algn="r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Tolère l ’ambiguïté</a:t>
            </a:r>
          </a:p>
          <a:p>
            <a:pPr algn="r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Lit les signes du changement</a:t>
            </a:r>
          </a:p>
          <a:p>
            <a:pPr algn="r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Voit les choses sur un plan général</a:t>
            </a:r>
          </a:p>
          <a:p>
            <a:pPr algn="r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fr-FR" altLang="fr-FR" sz="1900" b="1" dirty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Intègre les idées et les concepts</a:t>
            </a:r>
            <a:endParaRPr lang="fr-FR" altLang="fr-FR" sz="1900" dirty="0">
              <a:solidFill>
                <a:prstClr val="black"/>
              </a:solidFill>
              <a:latin typeface="Calibri Light" panose="020F0302020204030204"/>
              <a:cs typeface="Arial" panose="020B0604020202020204" pitchFamily="34" charset="0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009536B5-D451-DF92-6690-5CC31176A2BD}"/>
              </a:ext>
            </a:extLst>
          </p:cNvPr>
          <p:cNvSpPr/>
          <p:nvPr/>
        </p:nvSpPr>
        <p:spPr>
          <a:xfrm>
            <a:off x="5434420" y="2947824"/>
            <a:ext cx="547608" cy="486625"/>
          </a:xfrm>
          <a:prstGeom prst="ellipse">
            <a:avLst/>
          </a:prstGeom>
          <a:solidFill>
            <a:srgbClr val="0432FF"/>
          </a:solidFill>
          <a:ln>
            <a:solidFill>
              <a:srgbClr val="0432FF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white"/>
                </a:solidFill>
                <a:latin typeface="Calibri" panose="020F0502020204030204"/>
              </a:rPr>
              <a:t>A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ECEF847A-CE50-E6B2-25B0-93D65315BC6F}"/>
              </a:ext>
            </a:extLst>
          </p:cNvPr>
          <p:cNvSpPr/>
          <p:nvPr/>
        </p:nvSpPr>
        <p:spPr>
          <a:xfrm>
            <a:off x="5450277" y="3576586"/>
            <a:ext cx="561155" cy="51241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black"/>
                </a:solidFill>
                <a:latin typeface="Calibri" panose="020F0502020204030204"/>
              </a:rPr>
              <a:t>B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6550B40E-4656-F986-63F2-0CC191DEA6CF}"/>
              </a:ext>
            </a:extLst>
          </p:cNvPr>
          <p:cNvSpPr/>
          <p:nvPr/>
        </p:nvSpPr>
        <p:spPr>
          <a:xfrm>
            <a:off x="6181404" y="3593423"/>
            <a:ext cx="551437" cy="49783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white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77EC69BD-7952-6A43-E8B8-A6BAE37C7364}"/>
              </a:ext>
            </a:extLst>
          </p:cNvPr>
          <p:cNvSpPr/>
          <p:nvPr/>
        </p:nvSpPr>
        <p:spPr>
          <a:xfrm>
            <a:off x="6177752" y="2957730"/>
            <a:ext cx="511189" cy="49744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black"/>
                </a:solidFill>
                <a:latin typeface="Calibri" panose="020F0502020204030204"/>
              </a:rPr>
              <a:t>D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7" name="Rectangle 2">
            <a:extLst>
              <a:ext uri="{FF2B5EF4-FFF2-40B4-BE49-F238E27FC236}">
                <a16:creationId xmlns:a16="http://schemas.microsoft.com/office/drawing/2014/main" id="{2BAAFF90-E5CB-EEAA-CC3D-8B80F2EF5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25401"/>
            <a:ext cx="8353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fr-FR" sz="2800" dirty="0">
                <a:solidFill>
                  <a:prstClr val="white"/>
                </a:solidFill>
                <a:latin typeface="Berlin Sans FB" panose="020E0602020502020306" pitchFamily="34" charset="77"/>
                <a:cs typeface="Arial" panose="020B0604020202020204" pitchFamily="34" charset="0"/>
              </a:rPr>
              <a:t>CARACTERISTIQUES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3221F91-61F9-5FB2-FE94-DB4CA3FEC55D}"/>
              </a:ext>
            </a:extLst>
          </p:cNvPr>
          <p:cNvSpPr/>
          <p:nvPr/>
        </p:nvSpPr>
        <p:spPr>
          <a:xfrm>
            <a:off x="3575050" y="142280"/>
            <a:ext cx="5113338" cy="40640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3600" b="1" dirty="0">
                <a:solidFill>
                  <a:srgbClr val="002060"/>
                </a:solidFill>
                <a:latin typeface="Calibri" panose="020F0502020204030204"/>
                <a:cs typeface="Arial" panose="020B0604020202020204" pitchFamily="34" charset="0"/>
              </a:rPr>
              <a:t>Les négligences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4DA708D9-4136-3C1D-48CD-42AE48B5C346}"/>
              </a:ext>
            </a:extLst>
          </p:cNvPr>
          <p:cNvSpPr/>
          <p:nvPr/>
        </p:nvSpPr>
        <p:spPr>
          <a:xfrm>
            <a:off x="1775272" y="692696"/>
            <a:ext cx="4320728" cy="2808312"/>
          </a:xfrm>
          <a:prstGeom prst="roundRect">
            <a:avLst/>
          </a:prstGeom>
          <a:solidFill>
            <a:srgbClr val="0432FF">
              <a:alpha val="65000"/>
            </a:srgbClr>
          </a:solidFill>
          <a:ln>
            <a:solidFill>
              <a:srgbClr val="0432FF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8E2BCF0-4A72-3E33-3869-79F9541C1AAC}"/>
              </a:ext>
            </a:extLst>
          </p:cNvPr>
          <p:cNvSpPr/>
          <p:nvPr/>
        </p:nvSpPr>
        <p:spPr>
          <a:xfrm>
            <a:off x="6122236" y="692696"/>
            <a:ext cx="4320728" cy="2808312"/>
          </a:xfrm>
          <a:prstGeom prst="roundRect">
            <a:avLst/>
          </a:prstGeom>
          <a:solidFill>
            <a:srgbClr val="FFFF00">
              <a:alpha val="60000"/>
            </a:srgb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8A7F03AA-C3B8-47E9-0667-4F5792A0C688}"/>
              </a:ext>
            </a:extLst>
          </p:cNvPr>
          <p:cNvSpPr/>
          <p:nvPr/>
        </p:nvSpPr>
        <p:spPr>
          <a:xfrm>
            <a:off x="6096000" y="3501008"/>
            <a:ext cx="4361135" cy="2808312"/>
          </a:xfrm>
          <a:prstGeom prst="roundRect">
            <a:avLst/>
          </a:prstGeom>
          <a:solidFill>
            <a:srgbClr val="FF0000">
              <a:alpha val="65000"/>
            </a:srgb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07D85BA-E732-88A0-4FDC-5828A9A94027}"/>
              </a:ext>
            </a:extLst>
          </p:cNvPr>
          <p:cNvSpPr/>
          <p:nvPr/>
        </p:nvSpPr>
        <p:spPr>
          <a:xfrm>
            <a:off x="1745500" y="3501008"/>
            <a:ext cx="4320728" cy="2808312"/>
          </a:xfrm>
          <a:prstGeom prst="roundRect">
            <a:avLst/>
          </a:prstGeom>
          <a:solidFill>
            <a:srgbClr val="00B050">
              <a:alpha val="75000"/>
            </a:srgbClr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1B5FB01A-49BB-E876-DBAC-4F2E4E7ED645}"/>
              </a:ext>
            </a:extLst>
          </p:cNvPr>
          <p:cNvSpPr/>
          <p:nvPr/>
        </p:nvSpPr>
        <p:spPr>
          <a:xfrm>
            <a:off x="9647821" y="5567731"/>
            <a:ext cx="793971" cy="72216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white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AD2A8F34-7507-A337-3F4F-00C80A3F0FAE}"/>
              </a:ext>
            </a:extLst>
          </p:cNvPr>
          <p:cNvSpPr/>
          <p:nvPr/>
        </p:nvSpPr>
        <p:spPr>
          <a:xfrm>
            <a:off x="1756368" y="5602129"/>
            <a:ext cx="818265" cy="72216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black"/>
                </a:solidFill>
                <a:latin typeface="Calibri" panose="020F0502020204030204"/>
              </a:rPr>
              <a:t>B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C3EEBC09-69DD-67DA-511D-359F171AB8F1}"/>
              </a:ext>
            </a:extLst>
          </p:cNvPr>
          <p:cNvSpPr/>
          <p:nvPr/>
        </p:nvSpPr>
        <p:spPr>
          <a:xfrm>
            <a:off x="1756368" y="714514"/>
            <a:ext cx="793971" cy="757031"/>
          </a:xfrm>
          <a:prstGeom prst="ellipse">
            <a:avLst/>
          </a:prstGeom>
          <a:solidFill>
            <a:srgbClr val="0432FF"/>
          </a:solidFill>
          <a:ln>
            <a:solidFill>
              <a:srgbClr val="0432FF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white"/>
                </a:solidFill>
                <a:latin typeface="Calibri" panose="020F0502020204030204"/>
              </a:rPr>
              <a:t>A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E3507D6B-E754-F33A-3C96-ADFE007120F9}"/>
              </a:ext>
            </a:extLst>
          </p:cNvPr>
          <p:cNvSpPr/>
          <p:nvPr/>
        </p:nvSpPr>
        <p:spPr>
          <a:xfrm>
            <a:off x="9630632" y="679314"/>
            <a:ext cx="793971" cy="733463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600" b="1" dirty="0">
                <a:solidFill>
                  <a:prstClr val="black"/>
                </a:solidFill>
                <a:latin typeface="Calibri" panose="020F0502020204030204"/>
              </a:rPr>
              <a:t>D</a:t>
            </a:r>
          </a:p>
        </p:txBody>
      </p:sp>
      <p:sp>
        <p:nvSpPr>
          <p:cNvPr id="15" name="Text Box 7">
            <a:extLst>
              <a:ext uri="{FF2B5EF4-FFF2-40B4-BE49-F238E27FC236}">
                <a16:creationId xmlns:a16="http://schemas.microsoft.com/office/drawing/2014/main" id="{9A705821-3538-DE38-8B77-BCEFDEB13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3030" y="1106362"/>
            <a:ext cx="3038999" cy="1618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</a:pPr>
            <a:r>
              <a:rPr lang="fr-FR" altLang="fr-FR" sz="3200" b="1" dirty="0">
                <a:solidFill>
                  <a:prstClr val="white"/>
                </a:solidFill>
                <a:latin typeface="Calibri Light" panose="020F0302020204030204"/>
              </a:rPr>
              <a:t>Les sentiments</a:t>
            </a:r>
          </a:p>
          <a:p>
            <a:pPr marL="457200" indent="-45720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</a:pPr>
            <a:r>
              <a:rPr lang="fr-FR" altLang="fr-FR" sz="3200" b="1" dirty="0">
                <a:solidFill>
                  <a:prstClr val="white"/>
                </a:solidFill>
                <a:latin typeface="Calibri Light" panose="020F0302020204030204"/>
              </a:rPr>
              <a:t>Les solutions alternatives</a:t>
            </a:r>
          </a:p>
        </p:txBody>
      </p:sp>
      <p:sp>
        <p:nvSpPr>
          <p:cNvPr id="16" name="Text Box 9">
            <a:extLst>
              <a:ext uri="{FF2B5EF4-FFF2-40B4-BE49-F238E27FC236}">
                <a16:creationId xmlns:a16="http://schemas.microsoft.com/office/drawing/2014/main" id="{29893F95-5D22-5F26-7C14-1432F59D2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0311" y="3812588"/>
            <a:ext cx="3180786" cy="2232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</a:pPr>
            <a:r>
              <a:rPr lang="fr-FR" altLang="fr-FR" sz="3200" b="1" dirty="0">
                <a:solidFill>
                  <a:prstClr val="black"/>
                </a:solidFill>
                <a:latin typeface="Calibri Light" panose="020F0302020204030204"/>
              </a:rPr>
              <a:t>Le cadre général</a:t>
            </a:r>
          </a:p>
          <a:p>
            <a:pPr marL="457200" indent="-457200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</a:pPr>
            <a:r>
              <a:rPr lang="fr-FR" altLang="fr-FR" sz="3200" b="1" dirty="0">
                <a:solidFill>
                  <a:prstClr val="black"/>
                </a:solidFill>
                <a:latin typeface="Calibri Light" panose="020F0302020204030204"/>
              </a:rPr>
              <a:t>Les idées nouvelles</a:t>
            </a:r>
          </a:p>
        </p:txBody>
      </p:sp>
      <p:sp>
        <p:nvSpPr>
          <p:cNvPr id="17" name="Text Box 10">
            <a:extLst>
              <a:ext uri="{FF2B5EF4-FFF2-40B4-BE49-F238E27FC236}">
                <a16:creationId xmlns:a16="http://schemas.microsoft.com/office/drawing/2014/main" id="{E0363A03-39C6-0FD5-2042-9F1A5A10B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8560" y="1531351"/>
            <a:ext cx="2475358" cy="1148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</a:pPr>
            <a:r>
              <a:rPr lang="fr-FR" altLang="fr-FR" sz="3200" b="1" dirty="0">
                <a:solidFill>
                  <a:prstClr val="black"/>
                </a:solidFill>
                <a:latin typeface="Calibri Light" panose="020F0302020204030204"/>
              </a:rPr>
              <a:t>La pratique</a:t>
            </a:r>
          </a:p>
          <a:p>
            <a:pPr marL="457200" indent="-457200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</a:pPr>
            <a:r>
              <a:rPr lang="fr-FR" altLang="fr-FR" sz="3200" b="1" dirty="0">
                <a:solidFill>
                  <a:prstClr val="black"/>
                </a:solidFill>
                <a:latin typeface="Calibri Light" panose="020F0302020204030204"/>
              </a:rPr>
              <a:t>Les détails</a:t>
            </a:r>
          </a:p>
        </p:txBody>
      </p:sp>
      <p:sp>
        <p:nvSpPr>
          <p:cNvPr id="18" name="Text Box 11">
            <a:extLst>
              <a:ext uri="{FF2B5EF4-FFF2-40B4-BE49-F238E27FC236}">
                <a16:creationId xmlns:a16="http://schemas.microsoft.com/office/drawing/2014/main" id="{C0F2E0F8-6189-A21A-5F4B-B8AF826FD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0691" y="4281436"/>
            <a:ext cx="2371099" cy="1148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</a:pPr>
            <a:r>
              <a:rPr lang="fr-FR" altLang="fr-FR" sz="3200" b="1" dirty="0">
                <a:solidFill>
                  <a:prstClr val="white"/>
                </a:solidFill>
                <a:latin typeface="Calibri Light" panose="020F0302020204030204"/>
              </a:rPr>
              <a:t>Les faits </a:t>
            </a:r>
          </a:p>
          <a:p>
            <a:pPr marL="457200" indent="-457200" eaLnBrk="0" fontAlgn="base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</a:pPr>
            <a:r>
              <a:rPr lang="fr-FR" altLang="fr-FR" sz="3200" b="1" dirty="0">
                <a:solidFill>
                  <a:prstClr val="white"/>
                </a:solidFill>
                <a:latin typeface="Calibri Light" panose="020F0302020204030204"/>
              </a:rPr>
              <a:t>La logique</a:t>
            </a:r>
          </a:p>
        </p:txBody>
      </p:sp>
      <p:pic>
        <p:nvPicPr>
          <p:cNvPr id="19" name="Graphique 18" descr="Poignée de main avec un remplissage uni">
            <a:extLst>
              <a:ext uri="{FF2B5EF4-FFF2-40B4-BE49-F238E27FC236}">
                <a16:creationId xmlns:a16="http://schemas.microsoft.com/office/drawing/2014/main" id="{1059A2B1-F01B-38D1-282B-887EEC0D8A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20337" y="4436719"/>
            <a:ext cx="968411" cy="968411"/>
          </a:xfrm>
          <a:prstGeom prst="rect">
            <a:avLst/>
          </a:prstGeom>
        </p:spPr>
      </p:pic>
      <p:pic>
        <p:nvPicPr>
          <p:cNvPr id="20" name="Graphique 19" descr="Graphique à barres avec tendance à la hausse avec un remplissage uni">
            <a:extLst>
              <a:ext uri="{FF2B5EF4-FFF2-40B4-BE49-F238E27FC236}">
                <a16:creationId xmlns:a16="http://schemas.microsoft.com/office/drawing/2014/main" id="{2AD1C609-1BF2-804D-6AC5-EF110D5414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18835" y="1723313"/>
            <a:ext cx="936751" cy="936751"/>
          </a:xfrm>
          <a:prstGeom prst="rect">
            <a:avLst/>
          </a:prstGeom>
        </p:spPr>
      </p:pic>
      <p:pic>
        <p:nvPicPr>
          <p:cNvPr id="21" name="Graphique 20" descr="Cœur contour">
            <a:extLst>
              <a:ext uri="{FF2B5EF4-FFF2-40B4-BE49-F238E27FC236}">
                <a16:creationId xmlns:a16="http://schemas.microsoft.com/office/drawing/2014/main" id="{2D087874-12A3-F0AE-9950-463EE34E5CD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913363" y="4231196"/>
            <a:ext cx="1394804" cy="1394804"/>
          </a:xfrm>
          <a:prstGeom prst="rect">
            <a:avLst/>
          </a:prstGeom>
        </p:spPr>
      </p:pic>
      <p:pic>
        <p:nvPicPr>
          <p:cNvPr id="22" name="Graphique 21" descr="Calendrier journalier avec un remplissage uni">
            <a:extLst>
              <a:ext uri="{FF2B5EF4-FFF2-40B4-BE49-F238E27FC236}">
                <a16:creationId xmlns:a16="http://schemas.microsoft.com/office/drawing/2014/main" id="{0C26DD95-FDBD-FB65-8C15-A49A8BDBAC5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190274" y="4247675"/>
            <a:ext cx="1005719" cy="1005719"/>
          </a:xfrm>
          <a:prstGeom prst="rect">
            <a:avLst/>
          </a:prstGeom>
        </p:spPr>
      </p:pic>
      <p:pic>
        <p:nvPicPr>
          <p:cNvPr id="23" name="Graphique 22" descr="Personne avec une idée avec un remplissage uni">
            <a:extLst>
              <a:ext uri="{FF2B5EF4-FFF2-40B4-BE49-F238E27FC236}">
                <a16:creationId xmlns:a16="http://schemas.microsoft.com/office/drawing/2014/main" id="{2F6A5740-12D0-0072-6022-9AD48D0BE9E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825294" y="1531351"/>
            <a:ext cx="1128712" cy="1128712"/>
          </a:xfrm>
          <a:prstGeom prst="rect">
            <a:avLst/>
          </a:prstGeom>
        </p:spPr>
      </p:pic>
      <p:pic>
        <p:nvPicPr>
          <p:cNvPr id="24" name="Graphique 23" descr="Loupe avec un remplissage uni">
            <a:extLst>
              <a:ext uri="{FF2B5EF4-FFF2-40B4-BE49-F238E27FC236}">
                <a16:creationId xmlns:a16="http://schemas.microsoft.com/office/drawing/2014/main" id="{5C661736-34CC-BECC-FB8C-70DABF983AC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858099" y="2381472"/>
            <a:ext cx="503623" cy="503623"/>
          </a:xfrm>
          <a:prstGeom prst="rect">
            <a:avLst/>
          </a:prstGeom>
        </p:spPr>
      </p:pic>
      <p:pic>
        <p:nvPicPr>
          <p:cNvPr id="25" name="Graphique 24" descr="Chronomètre avec un remplissage uni">
            <a:extLst>
              <a:ext uri="{FF2B5EF4-FFF2-40B4-BE49-F238E27FC236}">
                <a16:creationId xmlns:a16="http://schemas.microsoft.com/office/drawing/2014/main" id="{03C9751A-0BEF-B582-25C6-4B1C9ED2028D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2927649" y="4926921"/>
            <a:ext cx="524709" cy="524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88021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2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290</Words>
  <Application>Microsoft Office PowerPoint</Application>
  <PresentationFormat>Grand écran</PresentationFormat>
  <Paragraphs>148</Paragraphs>
  <Slides>5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4" baseType="lpstr">
      <vt:lpstr>Aptos</vt:lpstr>
      <vt:lpstr>Arial</vt:lpstr>
      <vt:lpstr>Berlin Sans FB</vt:lpstr>
      <vt:lpstr>Calibri</vt:lpstr>
      <vt:lpstr>Calibri Light</vt:lpstr>
      <vt:lpstr>Georgia</vt:lpstr>
      <vt:lpstr>Times New Roman</vt:lpstr>
      <vt:lpstr>ZapfHumnst BT</vt:lpstr>
      <vt:lpstr>2_Thème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Patricia PERRET</dc:creator>
  <cp:lastModifiedBy>Patricia PERRET</cp:lastModifiedBy>
  <cp:revision>3</cp:revision>
  <dcterms:created xsi:type="dcterms:W3CDTF">2024-04-08T12:36:37Z</dcterms:created>
  <dcterms:modified xsi:type="dcterms:W3CDTF">2024-04-08T14:42:50Z</dcterms:modified>
</cp:coreProperties>
</file>